
<file path=[Content_Types].xml><?xml version="1.0" encoding="utf-8"?>
<Types xmlns="http://schemas.openxmlformats.org/package/2006/content-types">
  <Default Extension="png" ContentType="image/png"/>
  <Default Extension="mov" ContentType="video/quicktime"/>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46"/>
  </p:notesMasterIdLst>
  <p:sldIdLst>
    <p:sldId id="257" r:id="rId2"/>
    <p:sldId id="519" r:id="rId3"/>
    <p:sldId id="518" r:id="rId4"/>
    <p:sldId id="512" r:id="rId5"/>
    <p:sldId id="423" r:id="rId6"/>
    <p:sldId id="425" r:id="rId7"/>
    <p:sldId id="361" r:id="rId8"/>
    <p:sldId id="310" r:id="rId9"/>
    <p:sldId id="294" r:id="rId10"/>
    <p:sldId id="295" r:id="rId11"/>
    <p:sldId id="297" r:id="rId12"/>
    <p:sldId id="299" r:id="rId13"/>
    <p:sldId id="300" r:id="rId14"/>
    <p:sldId id="296" r:id="rId15"/>
    <p:sldId id="399" r:id="rId16"/>
    <p:sldId id="400" r:id="rId17"/>
    <p:sldId id="460" r:id="rId18"/>
    <p:sldId id="459" r:id="rId19"/>
    <p:sldId id="402" r:id="rId20"/>
    <p:sldId id="464" r:id="rId21"/>
    <p:sldId id="462" r:id="rId22"/>
    <p:sldId id="463" r:id="rId23"/>
    <p:sldId id="516" r:id="rId24"/>
    <p:sldId id="465" r:id="rId25"/>
    <p:sldId id="497" r:id="rId26"/>
    <p:sldId id="466" r:id="rId27"/>
    <p:sldId id="408" r:id="rId28"/>
    <p:sldId id="407" r:id="rId29"/>
    <p:sldId id="401" r:id="rId30"/>
    <p:sldId id="468" r:id="rId31"/>
    <p:sldId id="416" r:id="rId32"/>
    <p:sldId id="440" r:id="rId33"/>
    <p:sldId id="467" r:id="rId34"/>
    <p:sldId id="487" r:id="rId35"/>
    <p:sldId id="517" r:id="rId36"/>
    <p:sldId id="495" r:id="rId37"/>
    <p:sldId id="485" r:id="rId38"/>
    <p:sldId id="411" r:id="rId39"/>
    <p:sldId id="317" r:id="rId40"/>
    <p:sldId id="498" r:id="rId41"/>
    <p:sldId id="499" r:id="rId42"/>
    <p:sldId id="500" r:id="rId43"/>
    <p:sldId id="502" r:id="rId44"/>
    <p:sldId id="496" r:id="rId4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61" d="100"/>
          <a:sy n="61" d="100"/>
        </p:scale>
        <p:origin x="1430" y="41"/>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jpg>
</file>

<file path=ppt/media/image4.png>
</file>

<file path=ppt/media/image5.png>
</file>

<file path=ppt/media/image6.png>
</file>

<file path=ppt/media/image7.png>
</file>

<file path=ppt/media/image8.png>
</file>

<file path=ppt/media/image9.png>
</file>

<file path=ppt/media/media1.mov>
</file>

<file path=ppt/media/media2.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FDCD42B-4129-A44E-80BF-406398A5935D}" type="datetimeFigureOut">
              <a:rPr lang="en-US" smtClean="0"/>
              <a:t>1/30/2018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515706B-237D-E348-BA65-B8A527EAF667}" type="slidenum">
              <a:rPr lang="en-US" smtClean="0"/>
              <a:t>‹#›</a:t>
            </a:fld>
            <a:endParaRPr lang="en-US"/>
          </a:p>
        </p:txBody>
      </p:sp>
    </p:spTree>
    <p:extLst>
      <p:ext uri="{BB962C8B-B14F-4D97-AF65-F5344CB8AC3E}">
        <p14:creationId xmlns:p14="http://schemas.microsoft.com/office/powerpoint/2010/main" val="3855019025"/>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ARLO extracts features based on time and frequency information in the form of a spectrogram computed using band-pass filters linked with energy detectors. </a:t>
            </a:r>
          </a:p>
          <a:p>
            <a:endParaRPr lang="en-US" dirty="0"/>
          </a:p>
        </p:txBody>
      </p:sp>
      <p:sp>
        <p:nvSpPr>
          <p:cNvPr id="4" name="Slide Number Placeholder 3"/>
          <p:cNvSpPr>
            <a:spLocks noGrp="1"/>
          </p:cNvSpPr>
          <p:nvPr>
            <p:ph type="sldNum" sz="quarter" idx="10"/>
          </p:nvPr>
        </p:nvSpPr>
        <p:spPr/>
        <p:txBody>
          <a:bodyPr/>
          <a:lstStyle/>
          <a:p>
            <a:fld id="{E515706B-237D-E348-BA65-B8A527EAF667}" type="slidenum">
              <a:rPr lang="en-US" smtClean="0"/>
              <a:t>17</a:t>
            </a:fld>
            <a:endParaRPr lang="en-US"/>
          </a:p>
        </p:txBody>
      </p:sp>
    </p:spTree>
    <p:extLst>
      <p:ext uri="{BB962C8B-B14F-4D97-AF65-F5344CB8AC3E}">
        <p14:creationId xmlns:p14="http://schemas.microsoft.com/office/powerpoint/2010/main" val="8067039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128-500 , .02-.04 damping factor, .08; gain 1.0</a:t>
            </a:r>
            <a:r>
              <a:rPr lang="en-US" smtClean="0"/>
              <a:t>, gain 4.0</a:t>
            </a:r>
            <a:endParaRPr lang="en-US"/>
          </a:p>
        </p:txBody>
      </p:sp>
      <p:sp>
        <p:nvSpPr>
          <p:cNvPr id="4" name="Slide Number Placeholder 3"/>
          <p:cNvSpPr>
            <a:spLocks noGrp="1"/>
          </p:cNvSpPr>
          <p:nvPr>
            <p:ph type="sldNum" sz="quarter" idx="10"/>
          </p:nvPr>
        </p:nvSpPr>
        <p:spPr/>
        <p:txBody>
          <a:bodyPr/>
          <a:lstStyle/>
          <a:p>
            <a:fld id="{E515706B-237D-E348-BA65-B8A527EAF667}" type="slidenum">
              <a:rPr lang="en-US" smtClean="0"/>
              <a:t>20</a:t>
            </a:fld>
            <a:endParaRPr lang="en-US"/>
          </a:p>
        </p:txBody>
      </p:sp>
    </p:spTree>
    <p:extLst>
      <p:ext uri="{BB962C8B-B14F-4D97-AF65-F5344CB8AC3E}">
        <p14:creationId xmlns:p14="http://schemas.microsoft.com/office/powerpoint/2010/main" val="9652925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This parameter represents how quickly the band responds to changes in the audio event. This is equivalent to designating how much "drag" is on the tuning fork or human hair or how quickly the tuning fork will stop ringing. It ranges between 0 and 1. A high damping factor (.9) is best for examining quick rhythmic features. A low damping factor (.001) is better for detecting a faint sound of a mechanical hum or a fan in the background that does not change pitch. If you want to focus on the harmonic structure of a voice, "halve" the damping factor and increase the frames per second to 200 times per second. Lowering the damping ratio gives more information about pitch.</a:t>
            </a:r>
            <a:endParaRPr lang="en-US" dirty="0"/>
          </a:p>
        </p:txBody>
      </p:sp>
      <p:sp>
        <p:nvSpPr>
          <p:cNvPr id="4" name="Slide Number Placeholder 3"/>
          <p:cNvSpPr>
            <a:spLocks noGrp="1"/>
          </p:cNvSpPr>
          <p:nvPr>
            <p:ph type="sldNum" sz="quarter" idx="10"/>
          </p:nvPr>
        </p:nvSpPr>
        <p:spPr/>
        <p:txBody>
          <a:bodyPr/>
          <a:lstStyle/>
          <a:p>
            <a:fld id="{E515706B-237D-E348-BA65-B8A527EAF667}" type="slidenum">
              <a:rPr lang="en-US" smtClean="0"/>
              <a:t>21</a:t>
            </a:fld>
            <a:endParaRPr lang="en-US"/>
          </a:p>
        </p:txBody>
      </p:sp>
    </p:spTree>
    <p:extLst>
      <p:ext uri="{BB962C8B-B14F-4D97-AF65-F5344CB8AC3E}">
        <p14:creationId xmlns:p14="http://schemas.microsoft.com/office/powerpoint/2010/main" val="9652925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Changing the gain will allow you to see data at different frequencies. This is useful if you are interested in looking at information about low level noises like hums, pops, crackles or the other noises that sound recording and playback technologies make. Turning the gain "up" to a "2", a "4", or an 8 shows background noise or more subtle noises. Turning it "down" shows louder, more pronounced sounds. Around 60 or 120 </a:t>
            </a:r>
            <a:r>
              <a:rPr lang="en-US" sz="1200" kern="1200" dirty="0" err="1" smtClean="0">
                <a:solidFill>
                  <a:schemeClr val="tx1"/>
                </a:solidFill>
                <a:latin typeface="+mn-lt"/>
                <a:ea typeface="+mn-ea"/>
                <a:cs typeface="+mn-cs"/>
              </a:rPr>
              <a:t>hz</a:t>
            </a:r>
            <a:r>
              <a:rPr lang="en-US" sz="1200" kern="1200" dirty="0" smtClean="0">
                <a:solidFill>
                  <a:schemeClr val="tx1"/>
                </a:solidFill>
                <a:latin typeface="+mn-lt"/>
                <a:ea typeface="+mn-ea"/>
                <a:cs typeface="+mn-cs"/>
              </a:rPr>
              <a:t>, you might see the "60 cycle hum" or the pulsing of electricity. Recordings make different "hisses" depending on age of the recording. </a:t>
            </a:r>
            <a:endParaRPr lang="en-US" dirty="0"/>
          </a:p>
        </p:txBody>
      </p:sp>
      <p:sp>
        <p:nvSpPr>
          <p:cNvPr id="4" name="Slide Number Placeholder 3"/>
          <p:cNvSpPr>
            <a:spLocks noGrp="1"/>
          </p:cNvSpPr>
          <p:nvPr>
            <p:ph type="sldNum" sz="quarter" idx="10"/>
          </p:nvPr>
        </p:nvSpPr>
        <p:spPr/>
        <p:txBody>
          <a:bodyPr/>
          <a:lstStyle/>
          <a:p>
            <a:fld id="{E515706B-237D-E348-BA65-B8A527EAF667}" type="slidenum">
              <a:rPr lang="en-US" smtClean="0"/>
              <a:t>22</a:t>
            </a:fld>
            <a:endParaRPr lang="en-US"/>
          </a:p>
        </p:txBody>
      </p:sp>
    </p:spTree>
    <p:extLst>
      <p:ext uri="{BB962C8B-B14F-4D97-AF65-F5344CB8AC3E}">
        <p14:creationId xmlns:p14="http://schemas.microsoft.com/office/powerpoint/2010/main" val="9652925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128-500 , .02-.04 damping factor, .08; gain 1.0, gain 4.0</a:t>
            </a:r>
            <a:endParaRPr lang="en-US" dirty="0"/>
          </a:p>
        </p:txBody>
      </p:sp>
      <p:sp>
        <p:nvSpPr>
          <p:cNvPr id="4" name="Slide Number Placeholder 3"/>
          <p:cNvSpPr>
            <a:spLocks noGrp="1"/>
          </p:cNvSpPr>
          <p:nvPr>
            <p:ph type="sldNum" sz="quarter" idx="10"/>
          </p:nvPr>
        </p:nvSpPr>
        <p:spPr/>
        <p:txBody>
          <a:bodyPr/>
          <a:lstStyle/>
          <a:p>
            <a:fld id="{E515706B-237D-E348-BA65-B8A527EAF667}" type="slidenum">
              <a:rPr lang="en-US" smtClean="0"/>
              <a:t>24</a:t>
            </a:fld>
            <a:endParaRPr lang="en-US"/>
          </a:p>
        </p:txBody>
      </p:sp>
    </p:spTree>
    <p:extLst>
      <p:ext uri="{BB962C8B-B14F-4D97-AF65-F5344CB8AC3E}">
        <p14:creationId xmlns:p14="http://schemas.microsoft.com/office/powerpoint/2010/main" val="9652925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515706B-237D-E348-BA65-B8A527EAF667}" type="slidenum">
              <a:rPr lang="en-US" smtClean="0"/>
              <a:t>28</a:t>
            </a:fld>
            <a:endParaRPr lang="en-US"/>
          </a:p>
        </p:txBody>
      </p:sp>
    </p:spTree>
    <p:extLst>
      <p:ext uri="{BB962C8B-B14F-4D97-AF65-F5344CB8AC3E}">
        <p14:creationId xmlns:p14="http://schemas.microsoft.com/office/powerpoint/2010/main" val="41797456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 (city block, taxi cab  distance, hamming distance [straight lines] -- [Euclidean is 2; as the crow flies]</a:t>
            </a:r>
            <a:endParaRPr lang="en-US" dirty="0"/>
          </a:p>
        </p:txBody>
      </p:sp>
      <p:sp>
        <p:nvSpPr>
          <p:cNvPr id="4" name="Slide Number Placeholder 3"/>
          <p:cNvSpPr>
            <a:spLocks noGrp="1"/>
          </p:cNvSpPr>
          <p:nvPr>
            <p:ph type="sldNum" sz="quarter" idx="10"/>
          </p:nvPr>
        </p:nvSpPr>
        <p:spPr/>
        <p:txBody>
          <a:bodyPr/>
          <a:lstStyle/>
          <a:p>
            <a:fld id="{E515706B-237D-E348-BA65-B8A527EAF667}" type="slidenum">
              <a:rPr lang="en-US" smtClean="0"/>
              <a:t>29</a:t>
            </a:fld>
            <a:endParaRPr lang="en-US"/>
          </a:p>
        </p:txBody>
      </p:sp>
    </p:spTree>
    <p:extLst>
      <p:ext uri="{BB962C8B-B14F-4D97-AF65-F5344CB8AC3E}">
        <p14:creationId xmlns:p14="http://schemas.microsoft.com/office/powerpoint/2010/main" val="21159217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we have two ways to parallelize; (1) a bunch of jobs, five files each; (2) spectral tags are multi-process; (3) clustering is still single threaded; </a:t>
            </a:r>
            <a:br>
              <a:rPr lang="en-US" sz="1200" kern="1200" dirty="0" smtClean="0">
                <a:solidFill>
                  <a:schemeClr val="tx1"/>
                </a:solidFill>
                <a:latin typeface="+mn-lt"/>
                <a:ea typeface="+mn-ea"/>
                <a:cs typeface="+mn-cs"/>
              </a:rPr>
            </a:br>
            <a:r>
              <a:rPr lang="en-US" sz="1200" kern="1200" dirty="0" smtClean="0">
                <a:solidFill>
                  <a:schemeClr val="tx1"/>
                </a:solidFill>
                <a:latin typeface="+mn-lt"/>
                <a:ea typeface="+mn-ea"/>
                <a:cs typeface="+mn-cs"/>
              </a:rPr>
              <a:t>At the peak, using 4 large memory nodes, a </a:t>
            </a:r>
            <a:r>
              <a:rPr lang="en-US" sz="1200" kern="1200" dirty="0" err="1" smtClean="0">
                <a:solidFill>
                  <a:schemeClr val="tx1"/>
                </a:solidFill>
                <a:latin typeface="+mn-lt"/>
                <a:ea typeface="+mn-ea"/>
                <a:cs typeface="+mn-cs"/>
              </a:rPr>
              <a:t>terrabyte</a:t>
            </a:r>
            <a:r>
              <a:rPr lang="en-US" sz="1200" kern="1200" dirty="0" smtClean="0">
                <a:solidFill>
                  <a:schemeClr val="tx1"/>
                </a:solidFill>
                <a:latin typeface="+mn-lt"/>
                <a:ea typeface="+mn-ea"/>
                <a:cs typeface="+mn-cs"/>
              </a:rPr>
              <a:t> of memory, each one with 32 processors (128 processors); gave each computer an even chunk of it; each machine was doing 100 files at once; 36 hours;</a:t>
            </a:r>
            <a:endParaRPr lang="en-US" dirty="0"/>
          </a:p>
        </p:txBody>
      </p:sp>
      <p:sp>
        <p:nvSpPr>
          <p:cNvPr id="4" name="Slide Number Placeholder 3"/>
          <p:cNvSpPr>
            <a:spLocks noGrp="1"/>
          </p:cNvSpPr>
          <p:nvPr>
            <p:ph type="sldNum" sz="quarter" idx="10"/>
          </p:nvPr>
        </p:nvSpPr>
        <p:spPr/>
        <p:txBody>
          <a:bodyPr/>
          <a:lstStyle/>
          <a:p>
            <a:fld id="{E515706B-237D-E348-BA65-B8A527EAF667}" type="slidenum">
              <a:rPr lang="en-US" smtClean="0"/>
              <a:t>31</a:t>
            </a:fld>
            <a:endParaRPr lang="en-US"/>
          </a:p>
        </p:txBody>
      </p:sp>
    </p:spTree>
    <p:extLst>
      <p:ext uri="{BB962C8B-B14F-4D97-AF65-F5344CB8AC3E}">
        <p14:creationId xmlns:p14="http://schemas.microsoft.com/office/powerpoint/2010/main" val="3172661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Perform machine learning with the instance based algorithm (with distance weighting power = 15 and threshold at .4 being optimal)</a:t>
            </a:r>
            <a:br>
              <a:rPr lang="en-US" sz="1200" kern="1200" dirty="0" smtClean="0">
                <a:solidFill>
                  <a:schemeClr val="tx1"/>
                </a:solidFill>
                <a:latin typeface="+mn-lt"/>
                <a:ea typeface="+mn-ea"/>
                <a:cs typeface="+mn-cs"/>
              </a:rPr>
            </a:br>
            <a:r>
              <a:rPr lang="en-US" sz="1200" kern="1200" dirty="0" smtClean="0">
                <a:solidFill>
                  <a:schemeClr val="tx1"/>
                </a:solidFill>
                <a:latin typeface="+mn-lt"/>
                <a:ea typeface="+mn-ea"/>
                <a:cs typeface="+mn-cs"/>
              </a:rPr>
              <a:t>using inductive biased optimization to come up with configuration; all machine learning algorithms have control parameters -- you need to try out different ones to find out what is optimal for your problem (classification threshold and distance weighting power)</a:t>
            </a:r>
            <a:br>
              <a:rPr lang="en-US" sz="1200" kern="1200" dirty="0" smtClean="0">
                <a:solidFill>
                  <a:schemeClr val="tx1"/>
                </a:solidFill>
                <a:latin typeface="+mn-lt"/>
                <a:ea typeface="+mn-ea"/>
                <a:cs typeface="+mn-cs"/>
              </a:rPr>
            </a:br>
            <a:r>
              <a:rPr lang="en-US" sz="1200" kern="1200" dirty="0" smtClean="0">
                <a:solidFill>
                  <a:schemeClr val="tx1"/>
                </a:solidFill>
                <a:latin typeface="+mn-lt"/>
                <a:ea typeface="+mn-ea"/>
                <a:cs typeface="+mn-cs"/>
              </a:rPr>
              <a:t>file-based cross validation was used to measure predictive performance; simulate the process for having the ground truth from other files and see how well you can predict it; </a:t>
            </a:r>
            <a:br>
              <a:rPr lang="en-US" sz="1200" kern="1200" dirty="0" smtClean="0">
                <a:solidFill>
                  <a:schemeClr val="tx1"/>
                </a:solidFill>
                <a:latin typeface="+mn-lt"/>
                <a:ea typeface="+mn-ea"/>
                <a:cs typeface="+mn-cs"/>
              </a:rPr>
            </a:br>
            <a:r>
              <a:rPr lang="en-US" sz="1200" kern="1200" dirty="0" smtClean="0">
                <a:solidFill>
                  <a:schemeClr val="tx1"/>
                </a:solidFill>
                <a:latin typeface="+mn-lt"/>
                <a:ea typeface="+mn-ea"/>
                <a:cs typeface="+mn-cs"/>
              </a:rPr>
              <a:t>applied the model to all the files (25 million examples);</a:t>
            </a:r>
            <a:br>
              <a:rPr lang="en-US" sz="1200" kern="1200" dirty="0" smtClean="0">
                <a:solidFill>
                  <a:schemeClr val="tx1"/>
                </a:solidFill>
                <a:latin typeface="+mn-lt"/>
                <a:ea typeface="+mn-ea"/>
                <a:cs typeface="+mn-cs"/>
              </a:rPr>
            </a:br>
            <a:r>
              <a:rPr lang="en-US" sz="1200" kern="1200" dirty="0" smtClean="0">
                <a:solidFill>
                  <a:schemeClr val="tx1"/>
                </a:solidFill>
                <a:latin typeface="+mn-lt"/>
                <a:ea typeface="+mn-ea"/>
                <a:cs typeface="+mn-cs"/>
              </a:rPr>
              <a:t>For each example in the file (an example is a 1/32nd second), we classify every example. To classify the time slice: </a:t>
            </a:r>
            <a:br>
              <a:rPr lang="en-US" sz="1200" kern="1200" dirty="0" smtClean="0">
                <a:solidFill>
                  <a:schemeClr val="tx1"/>
                </a:solidFill>
                <a:latin typeface="+mn-lt"/>
                <a:ea typeface="+mn-ea"/>
                <a:cs typeface="+mn-cs"/>
              </a:rPr>
            </a:br>
            <a:r>
              <a:rPr lang="en-US" sz="1200" kern="1200" dirty="0" smtClean="0">
                <a:solidFill>
                  <a:schemeClr val="tx1"/>
                </a:solidFill>
                <a:latin typeface="+mn-lt"/>
                <a:ea typeface="+mn-ea"/>
                <a:cs typeface="+mn-cs"/>
              </a:rPr>
              <a:t>compare it to all known slices and compute the distance between it and all known slices; computing the distance for 256 bands is 256 values (feature space has 256 dimensions in it); when we compute the distance, we are computing the distance between two points in a 256-dimensional space; this means for each dimension, compute the absolute value of the difference between each feature pair and then sum all the differences using the power of 1 (city block, taxi cab  distance, hamming distance [straight lines] -- [Euclidean is 2; as the crow flies])</a:t>
            </a:r>
            <a:br>
              <a:rPr lang="en-US" sz="1200" kern="1200" dirty="0" smtClean="0">
                <a:solidFill>
                  <a:schemeClr val="tx1"/>
                </a:solidFill>
                <a:latin typeface="+mn-lt"/>
                <a:ea typeface="+mn-ea"/>
                <a:cs typeface="+mn-cs"/>
              </a:rPr>
            </a:br>
            <a:r>
              <a:rPr lang="en-US" sz="1200" kern="1200" dirty="0" smtClean="0">
                <a:solidFill>
                  <a:schemeClr val="tx1"/>
                </a:solidFill>
                <a:latin typeface="+mn-lt"/>
                <a:ea typeface="+mn-ea"/>
                <a:cs typeface="+mn-cs"/>
              </a:rPr>
              <a:t>http://</a:t>
            </a:r>
            <a:r>
              <a:rPr lang="en-US" sz="1200" kern="1200" dirty="0" err="1" smtClean="0">
                <a:solidFill>
                  <a:schemeClr val="tx1"/>
                </a:solidFill>
                <a:latin typeface="+mn-lt"/>
                <a:ea typeface="+mn-ea"/>
                <a:cs typeface="+mn-cs"/>
              </a:rPr>
              <a:t>taxicabgeometry.net</a:t>
            </a:r>
            <a:r>
              <a:rPr lang="en-US" sz="1200" kern="1200" dirty="0" smtClean="0">
                <a:solidFill>
                  <a:schemeClr val="tx1"/>
                </a:solidFill>
                <a:latin typeface="+mn-lt"/>
                <a:ea typeface="+mn-ea"/>
                <a:cs typeface="+mn-cs"/>
              </a:rPr>
              <a:t>/general/</a:t>
            </a:r>
            <a:r>
              <a:rPr lang="en-US" sz="1200" kern="1200" dirty="0" err="1" smtClean="0">
                <a:solidFill>
                  <a:schemeClr val="tx1"/>
                </a:solidFill>
                <a:latin typeface="+mn-lt"/>
                <a:ea typeface="+mn-ea"/>
                <a:cs typeface="+mn-cs"/>
              </a:rPr>
              <a:t>basics.html</a:t>
            </a:r>
            <a:r>
              <a:rPr lang="en-US" sz="1200" kern="1200" dirty="0" smtClean="0">
                <a:solidFill>
                  <a:schemeClr val="tx1"/>
                </a:solidFill>
                <a:latin typeface="+mn-lt"/>
                <a:ea typeface="+mn-ea"/>
                <a:cs typeface="+mn-cs"/>
              </a:rPr>
              <a:t/>
            </a:r>
            <a:br>
              <a:rPr lang="en-US" sz="1200" kern="1200" dirty="0" smtClean="0">
                <a:solidFill>
                  <a:schemeClr val="tx1"/>
                </a:solidFill>
                <a:latin typeface="+mn-lt"/>
                <a:ea typeface="+mn-ea"/>
                <a:cs typeface="+mn-cs"/>
              </a:rPr>
            </a:br>
            <a:r>
              <a:rPr lang="en-US" sz="1200" kern="1200" dirty="0" smtClean="0">
                <a:solidFill>
                  <a:schemeClr val="tx1"/>
                </a:solidFill>
                <a:latin typeface="+mn-lt"/>
                <a:ea typeface="+mn-ea"/>
                <a:cs typeface="+mn-cs"/>
              </a:rPr>
              <a:t/>
            </a:r>
            <a:br>
              <a:rPr lang="en-US" sz="1200" kern="1200" dirty="0" smtClean="0">
                <a:solidFill>
                  <a:schemeClr val="tx1"/>
                </a:solidFill>
                <a:latin typeface="+mn-lt"/>
                <a:ea typeface="+mn-ea"/>
                <a:cs typeface="+mn-cs"/>
              </a:rPr>
            </a:br>
            <a:r>
              <a:rPr lang="en-US" sz="1200" kern="1200" dirty="0" smtClean="0">
                <a:solidFill>
                  <a:schemeClr val="tx1"/>
                </a:solidFill>
                <a:latin typeface="+mn-lt"/>
                <a:ea typeface="+mn-ea"/>
                <a:cs typeface="+mn-cs"/>
              </a:rPr>
              <a:t>After computing the distance, convert the distance into a weight; the weight for every example is derived from its distance 1/distance(raised to a power) [which in our case is 15].</a:t>
            </a:r>
            <a:br>
              <a:rPr lang="en-US" sz="1200" kern="1200" dirty="0" smtClean="0">
                <a:solidFill>
                  <a:schemeClr val="tx1"/>
                </a:solidFill>
                <a:latin typeface="+mn-lt"/>
                <a:ea typeface="+mn-ea"/>
                <a:cs typeface="+mn-cs"/>
              </a:rPr>
            </a:br>
            <a:r>
              <a:rPr lang="en-US" sz="1200" kern="1200" dirty="0" smtClean="0">
                <a:solidFill>
                  <a:schemeClr val="tx1"/>
                </a:solidFill>
                <a:latin typeface="+mn-lt"/>
                <a:ea typeface="+mn-ea"/>
                <a:cs typeface="+mn-cs"/>
              </a:rPr>
              <a:t/>
            </a:r>
            <a:br>
              <a:rPr lang="en-US" sz="1200" kern="1200" dirty="0" smtClean="0">
                <a:solidFill>
                  <a:schemeClr val="tx1"/>
                </a:solidFill>
                <a:latin typeface="+mn-lt"/>
                <a:ea typeface="+mn-ea"/>
                <a:cs typeface="+mn-cs"/>
              </a:rPr>
            </a:br>
            <a:r>
              <a:rPr lang="en-US" sz="1200" kern="1200" dirty="0" smtClean="0">
                <a:solidFill>
                  <a:schemeClr val="tx1"/>
                </a:solidFill>
                <a:latin typeface="+mn-lt"/>
                <a:ea typeface="+mn-ea"/>
                <a:cs typeface="+mn-cs"/>
              </a:rPr>
              <a:t>[not using other predictions from near windows, previous or subsequent, to determine classes]</a:t>
            </a:r>
            <a:br>
              <a:rPr lang="en-US" sz="1200" kern="1200" dirty="0" smtClean="0">
                <a:solidFill>
                  <a:schemeClr val="tx1"/>
                </a:solidFill>
                <a:latin typeface="+mn-lt"/>
                <a:ea typeface="+mn-ea"/>
                <a:cs typeface="+mn-cs"/>
              </a:rPr>
            </a:br>
            <a:r>
              <a:rPr lang="en-US" sz="1200" kern="1200" dirty="0" smtClean="0">
                <a:solidFill>
                  <a:schemeClr val="tx1"/>
                </a:solidFill>
                <a:latin typeface="+mn-lt"/>
                <a:ea typeface="+mn-ea"/>
                <a:cs typeface="+mn-cs"/>
              </a:rPr>
              <a:t/>
            </a:r>
            <a:br>
              <a:rPr lang="en-US" sz="1200" kern="1200" dirty="0" smtClean="0">
                <a:solidFill>
                  <a:schemeClr val="tx1"/>
                </a:solidFill>
                <a:latin typeface="+mn-lt"/>
                <a:ea typeface="+mn-ea"/>
                <a:cs typeface="+mn-cs"/>
              </a:rPr>
            </a:br>
            <a:r>
              <a:rPr lang="en-US" sz="1200" kern="1200" dirty="0" smtClean="0">
                <a:solidFill>
                  <a:schemeClr val="tx1"/>
                </a:solidFill>
                <a:latin typeface="+mn-lt"/>
                <a:ea typeface="+mn-ea"/>
                <a:cs typeface="+mn-cs"/>
              </a:rPr>
              <a:t>Use the classes of all the examples and all of their weights to determine a “vote” for the current example; formula for the vote, single class probability: sum up (the actual class [0 or 1] times its weight) then divide by the sum of all weights; This creates a weighted prediction where some examples get more weight than others; [if you set it to 0 every slice would get the same weight]; ground truth is not taken out; [you will see perfect examples in the results;] </a:t>
            </a:r>
            <a:endParaRPr lang="en-US" dirty="0"/>
          </a:p>
        </p:txBody>
      </p:sp>
      <p:sp>
        <p:nvSpPr>
          <p:cNvPr id="4" name="Slide Number Placeholder 3"/>
          <p:cNvSpPr>
            <a:spLocks noGrp="1"/>
          </p:cNvSpPr>
          <p:nvPr>
            <p:ph type="sldNum" sz="quarter" idx="10"/>
          </p:nvPr>
        </p:nvSpPr>
        <p:spPr/>
        <p:txBody>
          <a:bodyPr/>
          <a:lstStyle/>
          <a:p>
            <a:fld id="{E515706B-237D-E348-BA65-B8A527EAF667}" type="slidenum">
              <a:rPr lang="en-US" smtClean="0"/>
              <a:t>33</a:t>
            </a:fld>
            <a:endParaRPr lang="en-US"/>
          </a:p>
        </p:txBody>
      </p:sp>
    </p:spTree>
    <p:extLst>
      <p:ext uri="{BB962C8B-B14F-4D97-AF65-F5344CB8AC3E}">
        <p14:creationId xmlns:p14="http://schemas.microsoft.com/office/powerpoint/2010/main" val="21159217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54B968A-E907-264D-8A82-27CD04EA8F3A}" type="datetimeFigureOut">
              <a:rPr lang="en-US" smtClean="0"/>
              <a:t>1/30/2018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D17B7B4-AB84-EC43-BF8E-67CCB1B1FC95}" type="slidenum">
              <a:rPr lang="en-US" smtClean="0"/>
              <a:t>‹#›</a:t>
            </a:fld>
            <a:endParaRPr lang="en-US"/>
          </a:p>
        </p:txBody>
      </p:sp>
    </p:spTree>
    <p:extLst>
      <p:ext uri="{BB962C8B-B14F-4D97-AF65-F5344CB8AC3E}">
        <p14:creationId xmlns:p14="http://schemas.microsoft.com/office/powerpoint/2010/main" val="15453904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54B968A-E907-264D-8A82-27CD04EA8F3A}" type="datetimeFigureOut">
              <a:rPr lang="en-US" smtClean="0"/>
              <a:t>1/30/2018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D17B7B4-AB84-EC43-BF8E-67CCB1B1FC95}" type="slidenum">
              <a:rPr lang="en-US" smtClean="0"/>
              <a:t>‹#›</a:t>
            </a:fld>
            <a:endParaRPr lang="en-US"/>
          </a:p>
        </p:txBody>
      </p:sp>
    </p:spTree>
    <p:extLst>
      <p:ext uri="{BB962C8B-B14F-4D97-AF65-F5344CB8AC3E}">
        <p14:creationId xmlns:p14="http://schemas.microsoft.com/office/powerpoint/2010/main" val="13572124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54B968A-E907-264D-8A82-27CD04EA8F3A}" type="datetimeFigureOut">
              <a:rPr lang="en-US" smtClean="0"/>
              <a:t>1/30/2018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D17B7B4-AB84-EC43-BF8E-67CCB1B1FC95}" type="slidenum">
              <a:rPr lang="en-US" smtClean="0"/>
              <a:t>‹#›</a:t>
            </a:fld>
            <a:endParaRPr lang="en-US"/>
          </a:p>
        </p:txBody>
      </p:sp>
    </p:spTree>
    <p:extLst>
      <p:ext uri="{BB962C8B-B14F-4D97-AF65-F5344CB8AC3E}">
        <p14:creationId xmlns:p14="http://schemas.microsoft.com/office/powerpoint/2010/main" val="32194493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54B968A-E907-264D-8A82-27CD04EA8F3A}" type="datetimeFigureOut">
              <a:rPr lang="en-US" smtClean="0"/>
              <a:t>1/30/2018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D17B7B4-AB84-EC43-BF8E-67CCB1B1FC95}" type="slidenum">
              <a:rPr lang="en-US" smtClean="0"/>
              <a:t>‹#›</a:t>
            </a:fld>
            <a:endParaRPr lang="en-US"/>
          </a:p>
        </p:txBody>
      </p:sp>
    </p:spTree>
    <p:extLst>
      <p:ext uri="{BB962C8B-B14F-4D97-AF65-F5344CB8AC3E}">
        <p14:creationId xmlns:p14="http://schemas.microsoft.com/office/powerpoint/2010/main" val="17414786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54B968A-E907-264D-8A82-27CD04EA8F3A}" type="datetimeFigureOut">
              <a:rPr lang="en-US" smtClean="0"/>
              <a:t>1/30/2018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D17B7B4-AB84-EC43-BF8E-67CCB1B1FC95}" type="slidenum">
              <a:rPr lang="en-US" smtClean="0"/>
              <a:t>‹#›</a:t>
            </a:fld>
            <a:endParaRPr lang="en-US"/>
          </a:p>
        </p:txBody>
      </p:sp>
    </p:spTree>
    <p:extLst>
      <p:ext uri="{BB962C8B-B14F-4D97-AF65-F5344CB8AC3E}">
        <p14:creationId xmlns:p14="http://schemas.microsoft.com/office/powerpoint/2010/main" val="27496020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54B968A-E907-264D-8A82-27CD04EA8F3A}" type="datetimeFigureOut">
              <a:rPr lang="en-US" smtClean="0"/>
              <a:t>1/30/2018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D17B7B4-AB84-EC43-BF8E-67CCB1B1FC95}" type="slidenum">
              <a:rPr lang="en-US" smtClean="0"/>
              <a:t>‹#›</a:t>
            </a:fld>
            <a:endParaRPr lang="en-US"/>
          </a:p>
        </p:txBody>
      </p:sp>
    </p:spTree>
    <p:extLst>
      <p:ext uri="{BB962C8B-B14F-4D97-AF65-F5344CB8AC3E}">
        <p14:creationId xmlns:p14="http://schemas.microsoft.com/office/powerpoint/2010/main" val="40532739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54B968A-E907-264D-8A82-27CD04EA8F3A}" type="datetimeFigureOut">
              <a:rPr lang="en-US" smtClean="0"/>
              <a:t>1/30/2018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D17B7B4-AB84-EC43-BF8E-67CCB1B1FC95}" type="slidenum">
              <a:rPr lang="en-US" smtClean="0"/>
              <a:t>‹#›</a:t>
            </a:fld>
            <a:endParaRPr lang="en-US"/>
          </a:p>
        </p:txBody>
      </p:sp>
    </p:spTree>
    <p:extLst>
      <p:ext uri="{BB962C8B-B14F-4D97-AF65-F5344CB8AC3E}">
        <p14:creationId xmlns:p14="http://schemas.microsoft.com/office/powerpoint/2010/main" val="27047859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54B968A-E907-264D-8A82-27CD04EA8F3A}" type="datetimeFigureOut">
              <a:rPr lang="en-US" smtClean="0"/>
              <a:t>1/30/2018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D17B7B4-AB84-EC43-BF8E-67CCB1B1FC95}" type="slidenum">
              <a:rPr lang="en-US" smtClean="0"/>
              <a:t>‹#›</a:t>
            </a:fld>
            <a:endParaRPr lang="en-US"/>
          </a:p>
        </p:txBody>
      </p:sp>
    </p:spTree>
    <p:extLst>
      <p:ext uri="{BB962C8B-B14F-4D97-AF65-F5344CB8AC3E}">
        <p14:creationId xmlns:p14="http://schemas.microsoft.com/office/powerpoint/2010/main" val="39953298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54B968A-E907-264D-8A82-27CD04EA8F3A}" type="datetimeFigureOut">
              <a:rPr lang="en-US" smtClean="0"/>
              <a:t>1/30/2018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D17B7B4-AB84-EC43-BF8E-67CCB1B1FC95}" type="slidenum">
              <a:rPr lang="en-US" smtClean="0"/>
              <a:t>‹#›</a:t>
            </a:fld>
            <a:endParaRPr lang="en-US"/>
          </a:p>
        </p:txBody>
      </p:sp>
    </p:spTree>
    <p:extLst>
      <p:ext uri="{BB962C8B-B14F-4D97-AF65-F5344CB8AC3E}">
        <p14:creationId xmlns:p14="http://schemas.microsoft.com/office/powerpoint/2010/main" val="735145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54B968A-E907-264D-8A82-27CD04EA8F3A}" type="datetimeFigureOut">
              <a:rPr lang="en-US" smtClean="0"/>
              <a:t>1/30/2018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D17B7B4-AB84-EC43-BF8E-67CCB1B1FC95}" type="slidenum">
              <a:rPr lang="en-US" smtClean="0"/>
              <a:t>‹#›</a:t>
            </a:fld>
            <a:endParaRPr lang="en-US"/>
          </a:p>
        </p:txBody>
      </p:sp>
    </p:spTree>
    <p:extLst>
      <p:ext uri="{BB962C8B-B14F-4D97-AF65-F5344CB8AC3E}">
        <p14:creationId xmlns:p14="http://schemas.microsoft.com/office/powerpoint/2010/main" val="11622783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54B968A-E907-264D-8A82-27CD04EA8F3A}" type="datetimeFigureOut">
              <a:rPr lang="en-US" smtClean="0"/>
              <a:t>1/30/2018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D17B7B4-AB84-EC43-BF8E-67CCB1B1FC95}" type="slidenum">
              <a:rPr lang="en-US" smtClean="0"/>
              <a:t>‹#›</a:t>
            </a:fld>
            <a:endParaRPr lang="en-US"/>
          </a:p>
        </p:txBody>
      </p:sp>
    </p:spTree>
    <p:extLst>
      <p:ext uri="{BB962C8B-B14F-4D97-AF65-F5344CB8AC3E}">
        <p14:creationId xmlns:p14="http://schemas.microsoft.com/office/powerpoint/2010/main" val="19631205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54B968A-E907-264D-8A82-27CD04EA8F3A}" type="datetimeFigureOut">
              <a:rPr lang="en-US" smtClean="0"/>
              <a:t>1/30/2018</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D17B7B4-AB84-EC43-BF8E-67CCB1B1FC95}" type="slidenum">
              <a:rPr lang="en-US" smtClean="0"/>
              <a:t>‹#›</a:t>
            </a:fld>
            <a:endParaRPr lang="en-US"/>
          </a:p>
        </p:txBody>
      </p:sp>
    </p:spTree>
    <p:extLst>
      <p:ext uri="{BB962C8B-B14F-4D97-AF65-F5344CB8AC3E}">
        <p14:creationId xmlns:p14="http://schemas.microsoft.com/office/powerpoint/2010/main" val="236958853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15.png"/></Relationships>
</file>

<file path=ppt/slides/_rels/slide2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ov"/><Relationship Id="rId1" Type="http://schemas.microsoft.com/office/2007/relationships/media" Target="../media/media2.mov"/><Relationship Id="rId4" Type="http://schemas.openxmlformats.org/officeDocument/2006/relationships/image" Target="../media/image21.png"/></Relationships>
</file>

<file path=ppt/slides/_rels/slide3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3.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logo.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6029" y="6119199"/>
            <a:ext cx="1930400" cy="640830"/>
          </a:xfrm>
          <a:prstGeom prst="rect">
            <a:avLst/>
          </a:prstGeom>
        </p:spPr>
      </p:pic>
    </p:spTree>
    <p:extLst>
      <p:ext uri="{BB962C8B-B14F-4D97-AF65-F5344CB8AC3E}">
        <p14:creationId xmlns:p14="http://schemas.microsoft.com/office/powerpoint/2010/main" val="104993271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HiPSTAS</a:t>
            </a:r>
            <a:r>
              <a:rPr lang="en-US" dirty="0" smtClean="0"/>
              <a:t> team</a:t>
            </a:r>
            <a:endParaRPr lang="en-US" dirty="0"/>
          </a:p>
        </p:txBody>
      </p:sp>
      <p:sp>
        <p:nvSpPr>
          <p:cNvPr id="3" name="Content Placeholder 2"/>
          <p:cNvSpPr>
            <a:spLocks noGrp="1"/>
          </p:cNvSpPr>
          <p:nvPr>
            <p:ph idx="1"/>
          </p:nvPr>
        </p:nvSpPr>
        <p:spPr>
          <a:xfrm>
            <a:off x="457200" y="1449014"/>
            <a:ext cx="8229600" cy="4525963"/>
          </a:xfrm>
        </p:spPr>
        <p:txBody>
          <a:bodyPr>
            <a:normAutofit fontScale="77500" lnSpcReduction="20000"/>
          </a:bodyPr>
          <a:lstStyle/>
          <a:p>
            <a:pPr marL="514350" indent="-514350">
              <a:buFont typeface="+mj-lt"/>
              <a:buAutoNum type="arabicPeriod"/>
            </a:pPr>
            <a:r>
              <a:rPr lang="en-US" b="1" i="1" dirty="0" smtClean="0"/>
              <a:t>Tanya Clement</a:t>
            </a:r>
            <a:r>
              <a:rPr lang="en-US" dirty="0" smtClean="0"/>
              <a:t>, [PI] Assistant Professor, University of Texas at Austin</a:t>
            </a:r>
            <a:endParaRPr lang="en-US" b="1" dirty="0" smtClean="0"/>
          </a:p>
          <a:p>
            <a:pPr marL="514350" indent="-514350">
              <a:buFont typeface="+mj-lt"/>
              <a:buAutoNum type="arabicPeriod"/>
            </a:pPr>
            <a:r>
              <a:rPr lang="en-US" b="1" i="1" dirty="0"/>
              <a:t>Loretta </a:t>
            </a:r>
            <a:r>
              <a:rPr lang="en-US" b="1" i="1" dirty="0" err="1"/>
              <a:t>Auvil</a:t>
            </a:r>
            <a:r>
              <a:rPr lang="en-US" dirty="0"/>
              <a:t> [Co-PI] </a:t>
            </a:r>
            <a:r>
              <a:rPr lang="en-US" dirty="0" smtClean="0"/>
              <a:t>Senior </a:t>
            </a:r>
            <a:r>
              <a:rPr lang="en-US" dirty="0"/>
              <a:t>Project Coordinator at the Illinois Informatics </a:t>
            </a:r>
            <a:r>
              <a:rPr lang="en-US" dirty="0" smtClean="0"/>
              <a:t>Institute (I3) </a:t>
            </a:r>
            <a:r>
              <a:rPr lang="en-US" dirty="0"/>
              <a:t>at the University of Illinois at Urbana-Champaign</a:t>
            </a:r>
            <a:endParaRPr lang="en-US" dirty="0" smtClean="0"/>
          </a:p>
          <a:p>
            <a:pPr marL="514350" indent="-514350">
              <a:buFont typeface="+mj-lt"/>
              <a:buAutoNum type="arabicPeriod"/>
            </a:pPr>
            <a:r>
              <a:rPr lang="en-US" b="1" i="1" dirty="0"/>
              <a:t>David </a:t>
            </a:r>
            <a:r>
              <a:rPr lang="en-US" b="1" i="1" dirty="0" err="1"/>
              <a:t>Tcheng</a:t>
            </a:r>
            <a:r>
              <a:rPr lang="en-US" dirty="0"/>
              <a:t> [Co-PI] </a:t>
            </a:r>
            <a:r>
              <a:rPr lang="en-US" dirty="0" smtClean="0"/>
              <a:t>Research Scientist </a:t>
            </a:r>
            <a:r>
              <a:rPr lang="en-US" dirty="0"/>
              <a:t>at </a:t>
            </a:r>
            <a:r>
              <a:rPr lang="en-US" dirty="0" smtClean="0"/>
              <a:t>I3; ARLO developer</a:t>
            </a:r>
          </a:p>
          <a:p>
            <a:pPr marL="514350" indent="-514350">
              <a:buFont typeface="+mj-lt"/>
              <a:buAutoNum type="arabicPeriod"/>
            </a:pPr>
            <a:r>
              <a:rPr lang="en-US" b="1" i="1" dirty="0"/>
              <a:t>Tony </a:t>
            </a:r>
            <a:r>
              <a:rPr lang="en-US" b="1" i="1" dirty="0" err="1" smtClean="0"/>
              <a:t>Borries</a:t>
            </a:r>
            <a:r>
              <a:rPr lang="en-US" dirty="0" smtClean="0"/>
              <a:t>, Research </a:t>
            </a:r>
            <a:r>
              <a:rPr lang="en-US" dirty="0"/>
              <a:t>Programmer working as a consultant with </a:t>
            </a:r>
            <a:r>
              <a:rPr lang="en-US" dirty="0" smtClean="0"/>
              <a:t>I3; ARLO programmer</a:t>
            </a:r>
          </a:p>
          <a:p>
            <a:pPr marL="514350" indent="-514350">
              <a:buFont typeface="+mj-lt"/>
              <a:buAutoNum type="arabicPeriod"/>
            </a:pPr>
            <a:r>
              <a:rPr lang="en-US" b="1" i="1" dirty="0" smtClean="0"/>
              <a:t>David </a:t>
            </a:r>
            <a:r>
              <a:rPr lang="en-US" b="1" i="1" dirty="0" err="1" smtClean="0"/>
              <a:t>Enstrom</a:t>
            </a:r>
            <a:r>
              <a:rPr lang="en-US" b="1" i="1" dirty="0" smtClean="0"/>
              <a:t>,</a:t>
            </a:r>
            <a:r>
              <a:rPr lang="en-US" b="1" dirty="0" smtClean="0"/>
              <a:t> </a:t>
            </a:r>
            <a:r>
              <a:rPr lang="en-US" dirty="0"/>
              <a:t>Biologist, </a:t>
            </a:r>
            <a:r>
              <a:rPr lang="en-US" dirty="0" smtClean="0"/>
              <a:t>University </a:t>
            </a:r>
            <a:r>
              <a:rPr lang="en-US" dirty="0"/>
              <a:t>of Illinois at Urbana-</a:t>
            </a:r>
            <a:r>
              <a:rPr lang="en-US" dirty="0" smtClean="0"/>
              <a:t>Champaign; consultant</a:t>
            </a:r>
          </a:p>
          <a:p>
            <a:pPr marL="514350" indent="-514350">
              <a:buFont typeface="+mj-lt"/>
              <a:buAutoNum type="arabicPeriod"/>
            </a:pPr>
            <a:r>
              <a:rPr lang="en-US" b="1" i="1" dirty="0"/>
              <a:t>Steve McLaughlin</a:t>
            </a:r>
            <a:r>
              <a:rPr lang="en-US" dirty="0" smtClean="0"/>
              <a:t>, PHD student, UT School of Information </a:t>
            </a:r>
            <a:endParaRPr lang="en-US" dirty="0"/>
          </a:p>
          <a:p>
            <a:pPr marL="514350" indent="-514350">
              <a:buFont typeface="+mj-lt"/>
              <a:buAutoNum type="arabicPeriod"/>
            </a:pPr>
            <a:endParaRPr lang="en-US" dirty="0"/>
          </a:p>
          <a:p>
            <a:pPr marL="514350" indent="-514350">
              <a:buFont typeface="+mj-lt"/>
              <a:buAutoNum type="arabicPeriod"/>
            </a:pPr>
            <a:endParaRPr lang="en-US" dirty="0" smtClean="0"/>
          </a:p>
          <a:p>
            <a:pPr marL="514350" indent="-514350">
              <a:buFont typeface="+mj-lt"/>
              <a:buAutoNum type="arabicPeriod"/>
            </a:pPr>
            <a:endParaRPr lang="en-US" dirty="0"/>
          </a:p>
          <a:p>
            <a:pPr marL="514350" indent="-514350">
              <a:buFont typeface="+mj-lt"/>
              <a:buAutoNum type="arabicPeriod"/>
            </a:pPr>
            <a:endParaRPr lang="en-US" dirty="0" smtClean="0"/>
          </a:p>
        </p:txBody>
      </p:sp>
    </p:spTree>
    <p:extLst>
      <p:ext uri="{BB962C8B-B14F-4D97-AF65-F5344CB8AC3E}">
        <p14:creationId xmlns:p14="http://schemas.microsoft.com/office/powerpoint/2010/main" val="302904361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HiPSTAS</a:t>
            </a:r>
            <a:r>
              <a:rPr lang="en-US" dirty="0" smtClean="0"/>
              <a:t> Institute, 2013-2014</a:t>
            </a:r>
            <a:endParaRPr lang="en-US" dirty="0"/>
          </a:p>
        </p:txBody>
      </p:sp>
      <p:sp>
        <p:nvSpPr>
          <p:cNvPr id="3" name="Content Placeholder 2"/>
          <p:cNvSpPr>
            <a:spLocks noGrp="1"/>
          </p:cNvSpPr>
          <p:nvPr>
            <p:ph idx="1"/>
          </p:nvPr>
        </p:nvSpPr>
        <p:spPr/>
        <p:txBody>
          <a:bodyPr>
            <a:normAutofit/>
          </a:bodyPr>
          <a:lstStyle/>
          <a:p>
            <a:pPr lvl="1"/>
            <a:r>
              <a:rPr lang="en-US" sz="4000" dirty="0" smtClean="0"/>
              <a:t>9 librarians and archivists</a:t>
            </a:r>
          </a:p>
          <a:p>
            <a:pPr lvl="1"/>
            <a:r>
              <a:rPr lang="en-US" sz="4000" dirty="0" smtClean="0"/>
              <a:t>8 humanities scholars</a:t>
            </a:r>
          </a:p>
          <a:p>
            <a:pPr lvl="1"/>
            <a:r>
              <a:rPr lang="en-US" sz="4000" dirty="0" smtClean="0"/>
              <a:t>3 advanced graduate students in humanities and information science</a:t>
            </a:r>
          </a:p>
        </p:txBody>
      </p:sp>
    </p:spTree>
    <p:extLst>
      <p:ext uri="{BB962C8B-B14F-4D97-AF65-F5344CB8AC3E}">
        <p14:creationId xmlns:p14="http://schemas.microsoft.com/office/powerpoint/2010/main" val="238070156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t>
            </a:r>
            <a:r>
              <a:rPr lang="en-US" dirty="0" smtClean="0"/>
              <a:t>articipating collections</a:t>
            </a:r>
            <a:endParaRPr lang="en-US" dirty="0"/>
          </a:p>
        </p:txBody>
      </p:sp>
      <p:sp>
        <p:nvSpPr>
          <p:cNvPr id="3" name="Content Placeholder 2"/>
          <p:cNvSpPr>
            <a:spLocks noGrp="1"/>
          </p:cNvSpPr>
          <p:nvPr>
            <p:ph idx="1"/>
          </p:nvPr>
        </p:nvSpPr>
        <p:spPr>
          <a:xfrm>
            <a:off x="457200" y="1218067"/>
            <a:ext cx="8229600" cy="4515076"/>
          </a:xfrm>
        </p:spPr>
        <p:txBody>
          <a:bodyPr>
            <a:noAutofit/>
          </a:bodyPr>
          <a:lstStyle/>
          <a:p>
            <a:r>
              <a:rPr lang="en-US" dirty="0" smtClean="0"/>
              <a:t>poetry </a:t>
            </a:r>
            <a:r>
              <a:rPr lang="en-US" dirty="0"/>
              <a:t>from </a:t>
            </a:r>
            <a:r>
              <a:rPr lang="en-US" dirty="0" err="1"/>
              <a:t>PennSound</a:t>
            </a:r>
            <a:r>
              <a:rPr lang="en-US" dirty="0"/>
              <a:t> at the University of </a:t>
            </a:r>
            <a:r>
              <a:rPr lang="en-US" dirty="0" smtClean="0"/>
              <a:t>Pennsylvania 30,000 hours of audio</a:t>
            </a:r>
          </a:p>
          <a:p>
            <a:r>
              <a:rPr lang="en-US" dirty="0" smtClean="0"/>
              <a:t>folklore </a:t>
            </a:r>
            <a:r>
              <a:rPr lang="en-US" dirty="0"/>
              <a:t>at the </a:t>
            </a:r>
            <a:r>
              <a:rPr lang="en-US" dirty="0" err="1"/>
              <a:t>Dolph</a:t>
            </a:r>
            <a:r>
              <a:rPr lang="en-US" dirty="0"/>
              <a:t> the Briscoe Center for American History at UT </a:t>
            </a:r>
            <a:r>
              <a:rPr lang="en-US" dirty="0" smtClean="0"/>
              <a:t>Austin, </a:t>
            </a:r>
            <a:r>
              <a:rPr lang="en-US" dirty="0"/>
              <a:t>57 feet of tapes (reels and audiocassettes)</a:t>
            </a:r>
            <a:endParaRPr lang="en-US" dirty="0" smtClean="0"/>
          </a:p>
          <a:p>
            <a:r>
              <a:rPr lang="en-US" dirty="0" smtClean="0"/>
              <a:t>storytelling </a:t>
            </a:r>
            <a:r>
              <a:rPr lang="en-US" dirty="0"/>
              <a:t>traditions at the Native American Projects (NAP) at the American Philosophical Society in Philadelphia </a:t>
            </a:r>
            <a:r>
              <a:rPr lang="en-US" dirty="0" smtClean="0"/>
              <a:t>, 50 tribes, 3,000 hours</a:t>
            </a:r>
          </a:p>
        </p:txBody>
      </p:sp>
    </p:spTree>
    <p:extLst>
      <p:ext uri="{BB962C8B-B14F-4D97-AF65-F5344CB8AC3E}">
        <p14:creationId xmlns:p14="http://schemas.microsoft.com/office/powerpoint/2010/main" val="38584507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Other Collections of interest to </a:t>
            </a:r>
            <a:r>
              <a:rPr lang="en-US" dirty="0" err="1" smtClean="0"/>
              <a:t>HiPSTAS</a:t>
            </a:r>
            <a:r>
              <a:rPr lang="en-US" dirty="0" smtClean="0"/>
              <a:t> Participants</a:t>
            </a:r>
            <a:endParaRPr lang="en-US" dirty="0"/>
          </a:p>
        </p:txBody>
      </p:sp>
      <p:sp>
        <p:nvSpPr>
          <p:cNvPr id="3" name="Content Placeholder 2"/>
          <p:cNvSpPr>
            <a:spLocks noGrp="1"/>
          </p:cNvSpPr>
          <p:nvPr>
            <p:ph idx="1"/>
          </p:nvPr>
        </p:nvSpPr>
        <p:spPr>
          <a:xfrm>
            <a:off x="457200" y="1619703"/>
            <a:ext cx="8229600" cy="4515076"/>
          </a:xfrm>
        </p:spPr>
        <p:txBody>
          <a:bodyPr>
            <a:noAutofit/>
          </a:bodyPr>
          <a:lstStyle/>
          <a:p>
            <a:r>
              <a:rPr lang="en-US" sz="2400" dirty="0" smtClean="0"/>
              <a:t>Field recordings (200,000 recordings) American </a:t>
            </a:r>
            <a:r>
              <a:rPr lang="en-US" sz="2400" dirty="0" err="1" smtClean="0"/>
              <a:t>Folklife</a:t>
            </a:r>
            <a:r>
              <a:rPr lang="en-US" sz="2400" dirty="0" smtClean="0"/>
              <a:t> Center, Library of Congress</a:t>
            </a:r>
          </a:p>
          <a:p>
            <a:r>
              <a:rPr lang="en-US" sz="2400" dirty="0" smtClean="0"/>
              <a:t>30, 000 hours, Oral histories, </a:t>
            </a:r>
            <a:r>
              <a:rPr lang="en-US" sz="2400" dirty="0" err="1" smtClean="0"/>
              <a:t>Storycorps</a:t>
            </a:r>
            <a:endParaRPr lang="en-US" sz="2400" dirty="0" smtClean="0"/>
          </a:p>
          <a:p>
            <a:r>
              <a:rPr lang="en-US" sz="2400" dirty="0" smtClean="0"/>
              <a:t>S</a:t>
            </a:r>
            <a:r>
              <a:rPr lang="x-none" sz="2400" dirty="0" smtClean="0"/>
              <a:t>peeches in </a:t>
            </a:r>
            <a:r>
              <a:rPr lang="x-none" sz="2400" dirty="0"/>
              <a:t>the Southern Christian Leadership Conference </a:t>
            </a:r>
            <a:r>
              <a:rPr lang="x-none" sz="2400" dirty="0" smtClean="0"/>
              <a:t>recordings</a:t>
            </a:r>
            <a:r>
              <a:rPr lang="en-US" sz="2400" dirty="0" smtClean="0"/>
              <a:t>, </a:t>
            </a:r>
            <a:r>
              <a:rPr lang="x-none" sz="2400" dirty="0" smtClean="0"/>
              <a:t>Emory University </a:t>
            </a:r>
            <a:endParaRPr lang="en-US" sz="2400" dirty="0" smtClean="0"/>
          </a:p>
          <a:p>
            <a:r>
              <a:rPr lang="x-none" sz="2400" dirty="0" smtClean="0"/>
              <a:t>700 record</a:t>
            </a:r>
            <a:r>
              <a:rPr lang="en-US" sz="2400" dirty="0" err="1" smtClean="0"/>
              <a:t>ing</a:t>
            </a:r>
            <a:r>
              <a:rPr lang="x-none" sz="2400" dirty="0" smtClean="0"/>
              <a:t>s in </a:t>
            </a:r>
            <a:r>
              <a:rPr lang="x-none" sz="2400" dirty="0"/>
              <a:t>the Elliston Poetry </a:t>
            </a:r>
            <a:r>
              <a:rPr lang="en-US" sz="2400" dirty="0" smtClean="0"/>
              <a:t>Collection </a:t>
            </a:r>
            <a:r>
              <a:rPr lang="x-none" sz="2400" dirty="0" smtClean="0"/>
              <a:t>at </a:t>
            </a:r>
            <a:r>
              <a:rPr lang="x-none" sz="2400" dirty="0"/>
              <a:t>the University of </a:t>
            </a:r>
            <a:r>
              <a:rPr lang="x-none" sz="2400" dirty="0" smtClean="0"/>
              <a:t>Cincinnati  </a:t>
            </a:r>
            <a:endParaRPr lang="en-US" sz="2400" dirty="0" smtClean="0"/>
          </a:p>
          <a:p>
            <a:r>
              <a:rPr lang="x-none" sz="2400" dirty="0" smtClean="0"/>
              <a:t>36 </a:t>
            </a:r>
            <a:r>
              <a:rPr lang="x-none" sz="2400" dirty="0"/>
              <a:t>interviews in the Dust, Drought and Dreams Gone Dry: Oklahoma Women and the Dust Bowl (WDB) oral history project out of the Oklahoma State </a:t>
            </a:r>
            <a:r>
              <a:rPr lang="x-none" sz="2400" dirty="0" smtClean="0"/>
              <a:t>Libraries </a:t>
            </a:r>
            <a:endParaRPr lang="en-US" sz="2400" dirty="0" smtClean="0"/>
          </a:p>
        </p:txBody>
      </p:sp>
    </p:spTree>
    <p:extLst>
      <p:ext uri="{BB962C8B-B14F-4D97-AF65-F5344CB8AC3E}">
        <p14:creationId xmlns:p14="http://schemas.microsoft.com/office/powerpoint/2010/main" val="23744340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45536"/>
            <a:ext cx="8229600" cy="1143000"/>
          </a:xfrm>
        </p:spPr>
        <p:txBody>
          <a:bodyPr>
            <a:normAutofit/>
          </a:bodyPr>
          <a:lstStyle/>
          <a:p>
            <a:r>
              <a:rPr lang="en-US" sz="5400" dirty="0" err="1" smtClean="0"/>
              <a:t>HiPSTAS</a:t>
            </a:r>
            <a:r>
              <a:rPr lang="en-US" sz="5400" dirty="0" smtClean="0"/>
              <a:t>: primary goals </a:t>
            </a:r>
            <a:endParaRPr lang="en-US" sz="5400" dirty="0"/>
          </a:p>
        </p:txBody>
      </p:sp>
      <p:sp>
        <p:nvSpPr>
          <p:cNvPr id="3" name="Content Placeholder 2"/>
          <p:cNvSpPr>
            <a:spLocks noGrp="1"/>
          </p:cNvSpPr>
          <p:nvPr>
            <p:ph idx="1"/>
          </p:nvPr>
        </p:nvSpPr>
        <p:spPr>
          <a:xfrm>
            <a:off x="457200" y="1232680"/>
            <a:ext cx="8229600" cy="5168119"/>
          </a:xfrm>
        </p:spPr>
        <p:txBody>
          <a:bodyPr>
            <a:noAutofit/>
          </a:bodyPr>
          <a:lstStyle/>
          <a:p>
            <a:pPr marL="0" indent="0">
              <a:buNone/>
            </a:pPr>
            <a:r>
              <a:rPr lang="en-US" sz="2800" dirty="0"/>
              <a:t>T</a:t>
            </a:r>
            <a:r>
              <a:rPr lang="en-US" sz="2800" dirty="0" smtClean="0"/>
              <a:t>o </a:t>
            </a:r>
            <a:r>
              <a:rPr lang="en-US" sz="2800" dirty="0"/>
              <a:t>develop a virtual research environment in which users can better access and analyze spoken word collections </a:t>
            </a:r>
            <a:r>
              <a:rPr lang="en-US" sz="2800" dirty="0" smtClean="0"/>
              <a:t>of </a:t>
            </a:r>
            <a:r>
              <a:rPr lang="en-US" sz="2800" dirty="0"/>
              <a:t>interest to </a:t>
            </a:r>
            <a:r>
              <a:rPr lang="en-US" sz="2800" dirty="0" smtClean="0"/>
              <a:t>humanists through: </a:t>
            </a:r>
          </a:p>
          <a:p>
            <a:pPr marL="514350" indent="-514350">
              <a:buFont typeface="+mj-lt"/>
              <a:buAutoNum type="arabicPeriod"/>
            </a:pPr>
            <a:r>
              <a:rPr lang="en-US" sz="2800" dirty="0" smtClean="0"/>
              <a:t>an </a:t>
            </a:r>
            <a:r>
              <a:rPr lang="en-US" sz="2800" dirty="0"/>
              <a:t>assessment of scholarly requirements for analyzing </a:t>
            </a:r>
            <a:r>
              <a:rPr lang="en-US" sz="2800" dirty="0" smtClean="0"/>
              <a:t>sound</a:t>
            </a:r>
            <a:endParaRPr lang="en-US" sz="2800" dirty="0"/>
          </a:p>
          <a:p>
            <a:pPr marL="514350" indent="-514350">
              <a:buFont typeface="+mj-lt"/>
              <a:buAutoNum type="arabicPeriod"/>
            </a:pPr>
            <a:r>
              <a:rPr lang="en-US" sz="2800" dirty="0" smtClean="0"/>
              <a:t>an </a:t>
            </a:r>
            <a:r>
              <a:rPr lang="en-US" sz="2800" dirty="0"/>
              <a:t>assessment of technological infrastructures needed to support </a:t>
            </a:r>
            <a:r>
              <a:rPr lang="en-US" sz="2800" dirty="0" smtClean="0"/>
              <a:t>discovery</a:t>
            </a:r>
          </a:p>
          <a:p>
            <a:pPr marL="514350" indent="-514350">
              <a:buFont typeface="+mj-lt"/>
              <a:buAutoNum type="arabicPeriod"/>
            </a:pPr>
            <a:r>
              <a:rPr lang="en-US" sz="2800" dirty="0" smtClean="0"/>
              <a:t>preliminary </a:t>
            </a:r>
            <a:r>
              <a:rPr lang="en-US" sz="2800" dirty="0"/>
              <a:t>tests </a:t>
            </a:r>
            <a:r>
              <a:rPr lang="en-US" sz="2800" dirty="0" smtClean="0"/>
              <a:t>that demonstrate </a:t>
            </a:r>
            <a:r>
              <a:rPr lang="en-US" sz="2800" dirty="0"/>
              <a:t>the efficacy of using such tools in humanities </a:t>
            </a:r>
            <a:r>
              <a:rPr lang="en-US" sz="2800" dirty="0" smtClean="0"/>
              <a:t>scholarship</a:t>
            </a:r>
          </a:p>
          <a:p>
            <a:pPr marL="514350" indent="-514350">
              <a:buFont typeface="+mj-lt"/>
              <a:buAutoNum type="arabicPeriod"/>
            </a:pPr>
            <a:r>
              <a:rPr lang="en-US" sz="2800" dirty="0" smtClean="0"/>
              <a:t>A freely available, open-source, API-driven version for </a:t>
            </a:r>
            <a:r>
              <a:rPr lang="en-US" sz="2800" smtClean="0"/>
              <a:t>general use  </a:t>
            </a:r>
            <a:endParaRPr lang="en-US" sz="2800" dirty="0" smtClean="0"/>
          </a:p>
          <a:p>
            <a:pPr marL="514350" indent="-514350">
              <a:buFont typeface="+mj-lt"/>
              <a:buAutoNum type="arabicPeriod"/>
            </a:pPr>
            <a:endParaRPr lang="en-US" sz="2800" dirty="0" smtClean="0"/>
          </a:p>
        </p:txBody>
      </p:sp>
    </p:spTree>
    <p:extLst>
      <p:ext uri="{BB962C8B-B14F-4D97-AF65-F5344CB8AC3E}">
        <p14:creationId xmlns:p14="http://schemas.microsoft.com/office/powerpoint/2010/main" val="30899590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54038"/>
            <a:ext cx="8229600" cy="1143000"/>
          </a:xfrm>
        </p:spPr>
        <p:txBody>
          <a:bodyPr>
            <a:noAutofit/>
          </a:bodyPr>
          <a:lstStyle/>
          <a:p>
            <a:r>
              <a:rPr lang="en-US" dirty="0" smtClean="0"/>
              <a:t>1</a:t>
            </a:r>
            <a:r>
              <a:rPr lang="en-US" baseline="30000" dirty="0" smtClean="0"/>
              <a:t>st</a:t>
            </a:r>
            <a:r>
              <a:rPr lang="en-US" dirty="0" smtClean="0"/>
              <a:t>: What do humanists talk about when we talk about sound?</a:t>
            </a:r>
            <a:endParaRPr lang="en-US" dirty="0"/>
          </a:p>
        </p:txBody>
      </p:sp>
      <p:sp>
        <p:nvSpPr>
          <p:cNvPr id="3" name="Content Placeholder 2"/>
          <p:cNvSpPr>
            <a:spLocks noGrp="1"/>
          </p:cNvSpPr>
          <p:nvPr>
            <p:ph idx="1"/>
          </p:nvPr>
        </p:nvSpPr>
        <p:spPr>
          <a:xfrm>
            <a:off x="457200" y="1913578"/>
            <a:ext cx="8229600" cy="4525963"/>
          </a:xfrm>
        </p:spPr>
        <p:txBody>
          <a:bodyPr>
            <a:normAutofit/>
          </a:bodyPr>
          <a:lstStyle/>
          <a:p>
            <a:r>
              <a:rPr lang="en-US" dirty="0" smtClean="0"/>
              <a:t>Language dynamics: tempo, pitch, tone/timbre, volume, pace, laughter</a:t>
            </a:r>
            <a:r>
              <a:rPr lang="en-US" dirty="0"/>
              <a:t>, silence, </a:t>
            </a:r>
            <a:r>
              <a:rPr lang="en-US" dirty="0" smtClean="0"/>
              <a:t>applause</a:t>
            </a:r>
            <a:r>
              <a:rPr lang="en-US" dirty="0"/>
              <a:t>, </a:t>
            </a:r>
            <a:r>
              <a:rPr lang="en-US" dirty="0" smtClean="0"/>
              <a:t>moans</a:t>
            </a:r>
            <a:r>
              <a:rPr lang="en-US" dirty="0"/>
              <a:t>, screams, dialects, changing </a:t>
            </a:r>
            <a:r>
              <a:rPr lang="en-US" dirty="0" smtClean="0"/>
              <a:t>speakers, gender, age, </a:t>
            </a:r>
            <a:r>
              <a:rPr lang="en-US" dirty="0"/>
              <a:t>changing </a:t>
            </a:r>
            <a:r>
              <a:rPr lang="en-US" dirty="0" smtClean="0"/>
              <a:t>genres</a:t>
            </a:r>
          </a:p>
          <a:p>
            <a:r>
              <a:rPr lang="en-US" dirty="0" smtClean="0"/>
              <a:t>Environment: fan hums, car horns, chickens, train whistles, bird calls, frogs mating</a:t>
            </a:r>
          </a:p>
          <a:p>
            <a:r>
              <a:rPr lang="en-US" dirty="0" smtClean="0"/>
              <a:t>Materiality: </a:t>
            </a:r>
            <a:r>
              <a:rPr lang="en-US" dirty="0"/>
              <a:t>recording noises</a:t>
            </a:r>
            <a:r>
              <a:rPr lang="en-US" dirty="0" smtClean="0"/>
              <a:t>, needle drops, </a:t>
            </a:r>
            <a:r>
              <a:rPr lang="en-US" dirty="0"/>
              <a:t>feedback, </a:t>
            </a:r>
            <a:r>
              <a:rPr lang="en-US" dirty="0" smtClean="0"/>
              <a:t>the electronic grid, </a:t>
            </a:r>
            <a:r>
              <a:rPr lang="en-US" dirty="0"/>
              <a:t>changing </a:t>
            </a:r>
            <a:r>
              <a:rPr lang="en-US" dirty="0" smtClean="0"/>
              <a:t>tracks </a:t>
            </a:r>
            <a:endParaRPr lang="en-US" dirty="0"/>
          </a:p>
          <a:p>
            <a:pPr marL="0" indent="0">
              <a:buNone/>
            </a:pPr>
            <a:endParaRPr lang="en-US" dirty="0" smtClean="0"/>
          </a:p>
        </p:txBody>
      </p:sp>
    </p:spTree>
    <p:extLst>
      <p:ext uri="{BB962C8B-B14F-4D97-AF65-F5344CB8AC3E}">
        <p14:creationId xmlns:p14="http://schemas.microsoft.com/office/powerpoint/2010/main" val="144668965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5108"/>
            <a:ext cx="8229600" cy="1143000"/>
          </a:xfrm>
        </p:spPr>
        <p:txBody>
          <a:bodyPr>
            <a:normAutofit fontScale="90000"/>
          </a:bodyPr>
          <a:lstStyle/>
          <a:p>
            <a:r>
              <a:rPr lang="en-US" dirty="0" smtClean="0"/>
              <a:t>What do features do we talk about when we talk about audio?</a:t>
            </a:r>
            <a:endParaRPr lang="en-US" dirty="0"/>
          </a:p>
        </p:txBody>
      </p:sp>
      <p:sp>
        <p:nvSpPr>
          <p:cNvPr id="7" name="Content Placeholder 6"/>
          <p:cNvSpPr>
            <a:spLocks noGrp="1"/>
          </p:cNvSpPr>
          <p:nvPr>
            <p:ph idx="1"/>
          </p:nvPr>
        </p:nvSpPr>
        <p:spPr>
          <a:xfrm>
            <a:off x="457200" y="1600200"/>
            <a:ext cx="6998447" cy="2404035"/>
          </a:xfrm>
        </p:spPr>
        <p:txBody>
          <a:bodyPr/>
          <a:lstStyle/>
          <a:p>
            <a:endParaRPr lang="en-US" dirty="0"/>
          </a:p>
        </p:txBody>
      </p:sp>
      <p:pic>
        <p:nvPicPr>
          <p:cNvPr id="6" name="Picture 5" descr="Screen Shot 2013-11-04 at 11.57.49 AM.png"/>
          <p:cNvPicPr>
            <a:picLocks noChangeAspect="1"/>
          </p:cNvPicPr>
          <p:nvPr/>
        </p:nvPicPr>
        <p:blipFill rotWithShape="1">
          <a:blip r:embed="rId2">
            <a:extLst>
              <a:ext uri="{28A0092B-C50C-407E-A947-70E740481C1C}">
                <a14:useLocalDpi xmlns:a14="http://schemas.microsoft.com/office/drawing/2010/main" val="0"/>
              </a:ext>
            </a:extLst>
          </a:blip>
          <a:srcRect t="26077" r="22876" b="5687"/>
          <a:stretch/>
        </p:blipFill>
        <p:spPr>
          <a:xfrm>
            <a:off x="514511" y="1298108"/>
            <a:ext cx="8172289" cy="4518999"/>
          </a:xfrm>
          <a:prstGeom prst="rect">
            <a:avLst/>
          </a:prstGeom>
        </p:spPr>
      </p:pic>
      <p:sp>
        <p:nvSpPr>
          <p:cNvPr id="3" name="TextBox 2"/>
          <p:cNvSpPr txBox="1"/>
          <p:nvPr/>
        </p:nvSpPr>
        <p:spPr>
          <a:xfrm>
            <a:off x="911412" y="1525495"/>
            <a:ext cx="7560235" cy="1754327"/>
          </a:xfrm>
          <a:prstGeom prst="rect">
            <a:avLst/>
          </a:prstGeom>
          <a:solidFill>
            <a:schemeClr val="tx1"/>
          </a:solidFill>
        </p:spPr>
        <p:txBody>
          <a:bodyPr wrap="square" rtlCol="0">
            <a:spAutoFit/>
          </a:bodyPr>
          <a:lstStyle/>
          <a:p>
            <a:pPr algn="ctr"/>
            <a:r>
              <a:rPr lang="en-US" sz="3600" dirty="0">
                <a:solidFill>
                  <a:schemeClr val="bg1"/>
                </a:solidFill>
              </a:rPr>
              <a:t>Damping ratios, gain, frequencies, spectra, energy, and pitch energy</a:t>
            </a:r>
          </a:p>
          <a:p>
            <a:endParaRPr lang="en-US" sz="3600" dirty="0">
              <a:solidFill>
                <a:schemeClr val="bg1"/>
              </a:solidFill>
            </a:endParaRPr>
          </a:p>
        </p:txBody>
      </p:sp>
      <p:sp>
        <p:nvSpPr>
          <p:cNvPr id="8" name="TextBox 7"/>
          <p:cNvSpPr txBox="1"/>
          <p:nvPr/>
        </p:nvSpPr>
        <p:spPr>
          <a:xfrm>
            <a:off x="1591378" y="2079493"/>
            <a:ext cx="6015922" cy="1200329"/>
          </a:xfrm>
          <a:prstGeom prst="rect">
            <a:avLst/>
          </a:prstGeom>
          <a:solidFill>
            <a:schemeClr val="tx1"/>
          </a:solidFill>
          <a:ln w="38100">
            <a:solidFill>
              <a:srgbClr val="FF0000"/>
            </a:solidFill>
          </a:ln>
        </p:spPr>
        <p:txBody>
          <a:bodyPr wrap="square" rtlCol="0">
            <a:spAutoFit/>
          </a:bodyPr>
          <a:lstStyle/>
          <a:p>
            <a:pPr algn="ctr"/>
            <a:r>
              <a:rPr lang="en-US" sz="3600" dirty="0" smtClean="0">
                <a:solidFill>
                  <a:srgbClr val="FF0000"/>
                </a:solidFill>
              </a:rPr>
              <a:t>NOT Words!!</a:t>
            </a:r>
            <a:endParaRPr lang="en-US" sz="3600" dirty="0">
              <a:solidFill>
                <a:srgbClr val="FF0000"/>
              </a:solidFill>
            </a:endParaRPr>
          </a:p>
          <a:p>
            <a:endParaRPr lang="en-US" sz="3600" dirty="0">
              <a:solidFill>
                <a:schemeClr val="bg1"/>
              </a:solidFill>
            </a:endParaRPr>
          </a:p>
        </p:txBody>
      </p:sp>
    </p:spTree>
    <p:extLst>
      <p:ext uri="{BB962C8B-B14F-4D97-AF65-F5344CB8AC3E}">
        <p14:creationId xmlns:p14="http://schemas.microsoft.com/office/powerpoint/2010/main" val="197750464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1" nodeType="click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ppt_x"/>
                                          </p:val>
                                        </p:tav>
                                        <p:tav tm="100000">
                                          <p:val>
                                            <p:strVal val="#ppt_x"/>
                                          </p:val>
                                        </p:tav>
                                      </p:tavLst>
                                    </p:anim>
                                    <p:anim calcmode="lin" valueType="num">
                                      <p:cBhvr additive="base">
                                        <p:cTn id="12"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1"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tein.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26475" y="1445975"/>
            <a:ext cx="2893946" cy="4765186"/>
          </a:xfrm>
          <a:prstGeom prst="rect">
            <a:avLst/>
          </a:prstGeom>
        </p:spPr>
      </p:pic>
      <p:sp>
        <p:nvSpPr>
          <p:cNvPr id="5" name="Left Bracket 4"/>
          <p:cNvSpPr/>
          <p:nvPr/>
        </p:nvSpPr>
        <p:spPr>
          <a:xfrm>
            <a:off x="1916415" y="1555335"/>
            <a:ext cx="145143" cy="4442505"/>
          </a:xfrm>
          <a:prstGeom prst="leftBracket">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6" name="TextBox 5"/>
          <p:cNvSpPr txBox="1"/>
          <p:nvPr/>
        </p:nvSpPr>
        <p:spPr>
          <a:xfrm>
            <a:off x="185172" y="2907021"/>
            <a:ext cx="1683542" cy="1200328"/>
          </a:xfrm>
          <a:prstGeom prst="rect">
            <a:avLst/>
          </a:prstGeom>
          <a:noFill/>
        </p:spPr>
        <p:txBody>
          <a:bodyPr wrap="square" rtlCol="0">
            <a:spAutoFit/>
          </a:bodyPr>
          <a:lstStyle/>
          <a:p>
            <a:r>
              <a:rPr lang="en-US" sz="2400" dirty="0" smtClean="0"/>
              <a:t>HZ, a unit of </a:t>
            </a:r>
          </a:p>
          <a:p>
            <a:r>
              <a:rPr lang="en-US" sz="2400" dirty="0" smtClean="0"/>
              <a:t>frequency </a:t>
            </a:r>
            <a:endParaRPr lang="en-US" sz="2400" dirty="0"/>
          </a:p>
        </p:txBody>
      </p:sp>
      <p:cxnSp>
        <p:nvCxnSpPr>
          <p:cNvPr id="11" name="Straight Connector 10"/>
          <p:cNvCxnSpPr/>
          <p:nvPr/>
        </p:nvCxnSpPr>
        <p:spPr>
          <a:xfrm>
            <a:off x="2545601" y="6371986"/>
            <a:ext cx="2667000" cy="18143"/>
          </a:xfrm>
          <a:prstGeom prst="line">
            <a:avLst/>
          </a:prstGeom>
        </p:spPr>
        <p:style>
          <a:lnRef idx="2">
            <a:schemeClr val="accent1"/>
          </a:lnRef>
          <a:fillRef idx="0">
            <a:schemeClr val="accent1"/>
          </a:fillRef>
          <a:effectRef idx="1">
            <a:schemeClr val="accent1"/>
          </a:effectRef>
          <a:fontRef idx="minor">
            <a:schemeClr val="tx1"/>
          </a:fontRef>
        </p:style>
      </p:cxnSp>
      <p:sp>
        <p:nvSpPr>
          <p:cNvPr id="12" name="TextBox 11"/>
          <p:cNvSpPr txBox="1"/>
          <p:nvPr/>
        </p:nvSpPr>
        <p:spPr>
          <a:xfrm>
            <a:off x="3568815" y="6364905"/>
            <a:ext cx="804277" cy="461665"/>
          </a:xfrm>
          <a:prstGeom prst="rect">
            <a:avLst/>
          </a:prstGeom>
          <a:noFill/>
        </p:spPr>
        <p:txBody>
          <a:bodyPr wrap="none" rtlCol="0">
            <a:spAutoFit/>
          </a:bodyPr>
          <a:lstStyle/>
          <a:p>
            <a:r>
              <a:rPr lang="en-US" sz="2400" dirty="0" smtClean="0"/>
              <a:t>Time</a:t>
            </a:r>
            <a:endParaRPr lang="en-US" sz="2400" dirty="0"/>
          </a:p>
        </p:txBody>
      </p:sp>
      <p:sp>
        <p:nvSpPr>
          <p:cNvPr id="14" name="Rectangle 13"/>
          <p:cNvSpPr/>
          <p:nvPr/>
        </p:nvSpPr>
        <p:spPr>
          <a:xfrm>
            <a:off x="5624286" y="2358571"/>
            <a:ext cx="925285" cy="272144"/>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p:cNvSpPr/>
          <p:nvPr/>
        </p:nvSpPr>
        <p:spPr>
          <a:xfrm>
            <a:off x="5624286" y="2692401"/>
            <a:ext cx="925285" cy="272144"/>
          </a:xfrm>
          <a:prstGeom prst="rect">
            <a:avLst/>
          </a:prstGeom>
          <a:solidFill>
            <a:srgbClr val="FFFF00"/>
          </a:solidFill>
          <a:ln>
            <a:solidFill>
              <a:srgbClr val="FFFF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Rectangle 15"/>
          <p:cNvSpPr/>
          <p:nvPr/>
        </p:nvSpPr>
        <p:spPr>
          <a:xfrm>
            <a:off x="5624286" y="3052519"/>
            <a:ext cx="925285" cy="272144"/>
          </a:xfrm>
          <a:prstGeom prst="rect">
            <a:avLst/>
          </a:prstGeom>
          <a:solidFill>
            <a:srgbClr val="FF0000"/>
          </a:solid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p:cNvSpPr/>
          <p:nvPr/>
        </p:nvSpPr>
        <p:spPr>
          <a:xfrm>
            <a:off x="5624286" y="3361840"/>
            <a:ext cx="925285" cy="272144"/>
          </a:xfrm>
          <a:prstGeom prst="rect">
            <a:avLst/>
          </a:prstGeom>
          <a:solidFill>
            <a:schemeClr val="accent3">
              <a:lumMod val="75000"/>
            </a:schemeClr>
          </a:solidFill>
          <a:ln>
            <a:solidFill>
              <a:schemeClr val="accent3">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p:cNvSpPr/>
          <p:nvPr/>
        </p:nvSpPr>
        <p:spPr>
          <a:xfrm>
            <a:off x="5624286" y="3770919"/>
            <a:ext cx="925285" cy="27214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p:cNvSpPr/>
          <p:nvPr/>
        </p:nvSpPr>
        <p:spPr>
          <a:xfrm>
            <a:off x="5624286" y="4107349"/>
            <a:ext cx="925285" cy="272144"/>
          </a:xfrm>
          <a:prstGeom prst="rect">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TextBox 12"/>
          <p:cNvSpPr txBox="1"/>
          <p:nvPr/>
        </p:nvSpPr>
        <p:spPr>
          <a:xfrm>
            <a:off x="5624286" y="1952260"/>
            <a:ext cx="3596519" cy="2462212"/>
          </a:xfrm>
          <a:prstGeom prst="rect">
            <a:avLst/>
          </a:prstGeom>
          <a:noFill/>
        </p:spPr>
        <p:txBody>
          <a:bodyPr wrap="square" rtlCol="0">
            <a:spAutoFit/>
          </a:bodyPr>
          <a:lstStyle/>
          <a:p>
            <a:r>
              <a:rPr lang="en-US" sz="2200" dirty="0" smtClean="0"/>
              <a:t>a </a:t>
            </a:r>
            <a:r>
              <a:rPr lang="en-US" sz="2200" dirty="0"/>
              <a:t>heat based color </a:t>
            </a:r>
            <a:r>
              <a:rPr lang="en-US" sz="2200" dirty="0" smtClean="0"/>
              <a:t>scheme.</a:t>
            </a:r>
          </a:p>
          <a:p>
            <a:r>
              <a:rPr lang="en-US" sz="2200" dirty="0" smtClean="0"/>
              <a:t>White – hottest, most intense </a:t>
            </a:r>
          </a:p>
          <a:p>
            <a:r>
              <a:rPr lang="en-US" sz="2200" dirty="0" smtClean="0"/>
              <a:t>Yellow</a:t>
            </a:r>
          </a:p>
          <a:p>
            <a:r>
              <a:rPr lang="en-US" sz="2200" dirty="0" smtClean="0"/>
              <a:t>Red</a:t>
            </a:r>
          </a:p>
          <a:p>
            <a:r>
              <a:rPr lang="en-US" sz="2200" dirty="0" smtClean="0"/>
              <a:t>Green</a:t>
            </a:r>
          </a:p>
          <a:p>
            <a:r>
              <a:rPr lang="en-US" sz="2200" dirty="0" smtClean="0"/>
              <a:t>Blue</a:t>
            </a:r>
          </a:p>
          <a:p>
            <a:r>
              <a:rPr lang="en-US" sz="2200" dirty="0" smtClean="0">
                <a:solidFill>
                  <a:schemeClr val="bg1"/>
                </a:solidFill>
              </a:rPr>
              <a:t>Black – </a:t>
            </a:r>
            <a:r>
              <a:rPr lang="en-US" sz="2200" dirty="0" smtClean="0"/>
              <a:t>coolest, least intense</a:t>
            </a:r>
          </a:p>
        </p:txBody>
      </p:sp>
      <p:sp>
        <p:nvSpPr>
          <p:cNvPr id="20" name="TextBox 19"/>
          <p:cNvSpPr txBox="1"/>
          <p:nvPr/>
        </p:nvSpPr>
        <p:spPr>
          <a:xfrm>
            <a:off x="5624286" y="1599663"/>
            <a:ext cx="2787943" cy="430887"/>
          </a:xfrm>
          <a:prstGeom prst="rect">
            <a:avLst/>
          </a:prstGeom>
          <a:noFill/>
        </p:spPr>
        <p:txBody>
          <a:bodyPr wrap="none" rtlCol="0">
            <a:spAutoFit/>
          </a:bodyPr>
          <a:lstStyle/>
          <a:p>
            <a:r>
              <a:rPr lang="en-US" sz="2200" dirty="0" smtClean="0"/>
              <a:t>Energy represented by </a:t>
            </a:r>
            <a:endParaRPr lang="en-US" sz="2200" dirty="0"/>
          </a:p>
        </p:txBody>
      </p:sp>
      <p:sp>
        <p:nvSpPr>
          <p:cNvPr id="3" name="Title 2"/>
          <p:cNvSpPr>
            <a:spLocks noGrp="1"/>
          </p:cNvSpPr>
          <p:nvPr>
            <p:ph type="title"/>
          </p:nvPr>
        </p:nvSpPr>
        <p:spPr/>
        <p:txBody>
          <a:bodyPr/>
          <a:lstStyle/>
          <a:p>
            <a:endParaRPr lang="en-US"/>
          </a:p>
        </p:txBody>
      </p:sp>
      <p:sp>
        <p:nvSpPr>
          <p:cNvPr id="21" name="Title 1"/>
          <p:cNvSpPr txBox="1">
            <a:spLocks/>
          </p:cNvSpPr>
          <p:nvPr/>
        </p:nvSpPr>
        <p:spPr>
          <a:xfrm>
            <a:off x="457200" y="274638"/>
            <a:ext cx="8229600" cy="1143000"/>
          </a:xfrm>
          <a:prstGeom prst="rect">
            <a:avLst/>
          </a:prstGeom>
        </p:spPr>
        <p:txBody>
          <a:bodyPr vert="horz" lIns="91440" tIns="45720" rIns="91440" bIns="45720" rtlCol="0" anchor="ctr">
            <a:normAutofit fontScale="90000" lnSpcReduction="20000"/>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mtClean="0"/>
              <a:t>ARLO (Adaptive Recognition with Layered Optimization) </a:t>
            </a:r>
            <a:endParaRPr lang="en-US" dirty="0"/>
          </a:p>
        </p:txBody>
      </p:sp>
    </p:spTree>
    <p:extLst>
      <p:ext uri="{BB962C8B-B14F-4D97-AF65-F5344CB8AC3E}">
        <p14:creationId xmlns:p14="http://schemas.microsoft.com/office/powerpoint/2010/main" val="160215462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FB? Why not FFT? </a:t>
            </a:r>
            <a:endParaRPr lang="en-US" dirty="0"/>
          </a:p>
        </p:txBody>
      </p:sp>
      <p:sp>
        <p:nvSpPr>
          <p:cNvPr id="3" name="Content Placeholder 2"/>
          <p:cNvSpPr>
            <a:spLocks noGrp="1"/>
          </p:cNvSpPr>
          <p:nvPr>
            <p:ph idx="1"/>
          </p:nvPr>
        </p:nvSpPr>
        <p:spPr>
          <a:xfrm>
            <a:off x="457200" y="1308100"/>
            <a:ext cx="8229600" cy="5257800"/>
          </a:xfrm>
        </p:spPr>
        <p:txBody>
          <a:bodyPr>
            <a:normAutofit fontScale="85000" lnSpcReduction="10000"/>
          </a:bodyPr>
          <a:lstStyle/>
          <a:p>
            <a:r>
              <a:rPr lang="en-US" dirty="0" smtClean="0"/>
              <a:t>frequency </a:t>
            </a:r>
            <a:r>
              <a:rPr lang="en-US" dirty="0"/>
              <a:t>data in FFT </a:t>
            </a:r>
            <a:r>
              <a:rPr lang="en-US" dirty="0" smtClean="0"/>
              <a:t>(Fast </a:t>
            </a:r>
            <a:r>
              <a:rPr lang="en-US" dirty="0"/>
              <a:t>Fourier </a:t>
            </a:r>
            <a:r>
              <a:rPr lang="en-US" dirty="0" smtClean="0"/>
              <a:t>Transform) is </a:t>
            </a:r>
            <a:r>
              <a:rPr lang="en-US" dirty="0"/>
              <a:t>set by sample rate and window </a:t>
            </a:r>
            <a:r>
              <a:rPr lang="en-US" dirty="0" smtClean="0"/>
              <a:t>size</a:t>
            </a:r>
          </a:p>
          <a:p>
            <a:r>
              <a:rPr lang="en-US" dirty="0" smtClean="0"/>
              <a:t>FB method: like an </a:t>
            </a:r>
            <a:r>
              <a:rPr lang="en-US" dirty="0"/>
              <a:t>array of tuning forks, each positioned at a separate frequency, an approach that is thought to best mimic the processes of the human </a:t>
            </a:r>
            <a:r>
              <a:rPr lang="en-US" dirty="0" smtClean="0"/>
              <a:t>ear (</a:t>
            </a:r>
            <a:r>
              <a:rPr lang="en-US" dirty="0" err="1" smtClean="0"/>
              <a:t>Salthouse</a:t>
            </a:r>
            <a:r>
              <a:rPr lang="en-US" dirty="0" smtClean="0"/>
              <a:t> and </a:t>
            </a:r>
            <a:r>
              <a:rPr lang="en-US" dirty="0" err="1"/>
              <a:t>Sarpeshkar</a:t>
            </a:r>
            <a:r>
              <a:rPr lang="en-US" dirty="0" smtClean="0"/>
              <a:t>, 2003)</a:t>
            </a:r>
          </a:p>
          <a:p>
            <a:r>
              <a:rPr lang="en-US" dirty="0" smtClean="0"/>
              <a:t>FB method: users </a:t>
            </a:r>
            <a:r>
              <a:rPr lang="en-US" dirty="0"/>
              <a:t>can </a:t>
            </a:r>
            <a:r>
              <a:rPr lang="en-US" dirty="0" smtClean="0"/>
              <a:t>optimize </a:t>
            </a:r>
            <a:r>
              <a:rPr lang="en-US" dirty="0"/>
              <a:t>trade-off between time and frequency resolutions in the spectrograms </a:t>
            </a:r>
            <a:r>
              <a:rPr lang="en-US" dirty="0" smtClean="0"/>
              <a:t>by </a:t>
            </a:r>
            <a:r>
              <a:rPr lang="en-US" dirty="0"/>
              <a:t>choosing a frequency range and 'damping </a:t>
            </a:r>
            <a:r>
              <a:rPr lang="en-US" dirty="0" smtClean="0"/>
              <a:t>factor’ --a </a:t>
            </a:r>
            <a:r>
              <a:rPr lang="en-US" dirty="0"/>
              <a:t>parameter that </a:t>
            </a:r>
            <a:r>
              <a:rPr lang="en-US" dirty="0" smtClean="0"/>
              <a:t>decides </a:t>
            </a:r>
            <a:r>
              <a:rPr lang="en-US" dirty="0"/>
              <a:t>how long </a:t>
            </a:r>
            <a:r>
              <a:rPr lang="en-US" dirty="0" smtClean="0"/>
              <a:t>tuning </a:t>
            </a:r>
            <a:r>
              <a:rPr lang="en-US" dirty="0"/>
              <a:t>forks 'ring</a:t>
            </a:r>
            <a:r>
              <a:rPr lang="en-US" dirty="0" smtClean="0"/>
              <a:t>.’</a:t>
            </a:r>
          </a:p>
          <a:p>
            <a:r>
              <a:rPr lang="en-US" dirty="0" smtClean="0"/>
              <a:t>By </a:t>
            </a:r>
            <a:r>
              <a:rPr lang="en-US" dirty="0"/>
              <a:t>selecting these features, users can optimize their searches for a given sound pattern.</a:t>
            </a:r>
            <a:endParaRPr lang="en-US" dirty="0" smtClean="0"/>
          </a:p>
          <a:p>
            <a:r>
              <a:rPr lang="en-US" dirty="0" smtClean="0"/>
              <a:t>Rhythm vs. tone, for example</a:t>
            </a:r>
            <a:endParaRPr lang="en-US" dirty="0"/>
          </a:p>
        </p:txBody>
      </p:sp>
    </p:spTree>
    <p:extLst>
      <p:ext uri="{BB962C8B-B14F-4D97-AF65-F5344CB8AC3E}">
        <p14:creationId xmlns:p14="http://schemas.microsoft.com/office/powerpoint/2010/main" val="9073239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7463"/>
            <a:ext cx="8229600" cy="1143000"/>
          </a:xfrm>
        </p:spPr>
        <p:txBody>
          <a:bodyPr/>
          <a:lstStyle/>
          <a:p>
            <a:r>
              <a:rPr lang="en-US" dirty="0" smtClean="0"/>
              <a:t>ARLO: choosing parameters</a:t>
            </a:r>
            <a:endParaRPr lang="en-US" dirty="0"/>
          </a:p>
        </p:txBody>
      </p:sp>
      <p:pic>
        <p:nvPicPr>
          <p:cNvPr id="9" name="Picture 8" descr="Screen Shot 2015-05-22 at 7.35.41 AM.png"/>
          <p:cNvPicPr>
            <a:picLocks noChangeAspect="1"/>
          </p:cNvPicPr>
          <p:nvPr/>
        </p:nvPicPr>
        <p:blipFill rotWithShape="1">
          <a:blip r:embed="rId2">
            <a:extLst>
              <a:ext uri="{28A0092B-C50C-407E-A947-70E740481C1C}">
                <a14:useLocalDpi xmlns:a14="http://schemas.microsoft.com/office/drawing/2010/main" val="0"/>
              </a:ext>
            </a:extLst>
          </a:blip>
          <a:srcRect t="14805" r="46667" b="6000"/>
          <a:stretch/>
        </p:blipFill>
        <p:spPr>
          <a:xfrm>
            <a:off x="1778000" y="922337"/>
            <a:ext cx="5613400" cy="5209571"/>
          </a:xfrm>
          <a:prstGeom prst="rect">
            <a:avLst/>
          </a:prstGeom>
        </p:spPr>
      </p:pic>
    </p:spTree>
    <p:extLst>
      <p:ext uri="{BB962C8B-B14F-4D97-AF65-F5344CB8AC3E}">
        <p14:creationId xmlns:p14="http://schemas.microsoft.com/office/powerpoint/2010/main" val="231414255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logo.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6029" y="6119199"/>
            <a:ext cx="1930400" cy="640830"/>
          </a:xfrm>
          <a:prstGeom prst="rect">
            <a:avLst/>
          </a:prstGeom>
        </p:spPr>
      </p:pic>
      <p:sp>
        <p:nvSpPr>
          <p:cNvPr id="2" name="Rectangle 1"/>
          <p:cNvSpPr/>
          <p:nvPr/>
        </p:nvSpPr>
        <p:spPr>
          <a:xfrm>
            <a:off x="3569918" y="1188639"/>
            <a:ext cx="4572000" cy="369332"/>
          </a:xfrm>
          <a:prstGeom prst="rect">
            <a:avLst/>
          </a:prstGeom>
        </p:spPr>
        <p:txBody>
          <a:bodyPr>
            <a:spAutoFit/>
          </a:bodyPr>
          <a:lstStyle/>
          <a:p>
            <a:endParaRPr lang="en-US" dirty="0"/>
          </a:p>
        </p:txBody>
      </p:sp>
      <p:graphicFrame>
        <p:nvGraphicFramePr>
          <p:cNvPr id="3" name="Table 2"/>
          <p:cNvGraphicFramePr>
            <a:graphicFrameLocks noGrp="1"/>
          </p:cNvGraphicFramePr>
          <p:nvPr>
            <p:extLst>
              <p:ext uri="{D42A27DB-BD31-4B8C-83A1-F6EECF244321}">
                <p14:modId xmlns:p14="http://schemas.microsoft.com/office/powerpoint/2010/main" val="1520184814"/>
              </p:ext>
            </p:extLst>
          </p:nvPr>
        </p:nvGraphicFramePr>
        <p:xfrm>
          <a:off x="538620" y="344465"/>
          <a:ext cx="8254650" cy="5343253"/>
        </p:xfrm>
        <a:graphic>
          <a:graphicData uri="http://schemas.openxmlformats.org/drawingml/2006/table">
            <a:tbl>
              <a:tblPr firstRow="1" bandRow="1">
                <a:tableStyleId>{5C22544A-7EE6-4342-B048-85BDC9FD1C3A}</a:tableStyleId>
              </a:tblPr>
              <a:tblGrid>
                <a:gridCol w="2751550">
                  <a:extLst>
                    <a:ext uri="{9D8B030D-6E8A-4147-A177-3AD203B41FA5}">
                      <a16:colId xmlns:a16="http://schemas.microsoft.com/office/drawing/2014/main" val="657361328"/>
                    </a:ext>
                  </a:extLst>
                </a:gridCol>
                <a:gridCol w="2751550">
                  <a:extLst>
                    <a:ext uri="{9D8B030D-6E8A-4147-A177-3AD203B41FA5}">
                      <a16:colId xmlns:a16="http://schemas.microsoft.com/office/drawing/2014/main" val="4167034177"/>
                    </a:ext>
                  </a:extLst>
                </a:gridCol>
                <a:gridCol w="2751550">
                  <a:extLst>
                    <a:ext uri="{9D8B030D-6E8A-4147-A177-3AD203B41FA5}">
                      <a16:colId xmlns:a16="http://schemas.microsoft.com/office/drawing/2014/main" val="2276557973"/>
                    </a:ext>
                  </a:extLst>
                </a:gridCol>
              </a:tblGrid>
              <a:tr h="421315">
                <a:tc>
                  <a:txBody>
                    <a:bodyPr/>
                    <a:lstStyle/>
                    <a:p>
                      <a:endParaRPr lang="en-US" dirty="0"/>
                    </a:p>
                  </a:txBody>
                  <a:tcPr/>
                </a:tc>
                <a:tc>
                  <a:txBody>
                    <a:bodyPr/>
                    <a:lstStyle/>
                    <a:p>
                      <a:endParaRPr lang="en-US" dirty="0"/>
                    </a:p>
                  </a:txBody>
                  <a:tcPr/>
                </a:tc>
                <a:tc>
                  <a:txBody>
                    <a:bodyPr/>
                    <a:lstStyle/>
                    <a:p>
                      <a:r>
                        <a:rPr lang="en-US" dirty="0" smtClean="0"/>
                        <a:t>Difficulty</a:t>
                      </a:r>
                      <a:endParaRPr lang="en-US" dirty="0"/>
                    </a:p>
                  </a:txBody>
                  <a:tcPr/>
                </a:tc>
                <a:extLst>
                  <a:ext uri="{0D108BD9-81ED-4DB2-BD59-A6C34878D82A}">
                    <a16:rowId xmlns:a16="http://schemas.microsoft.com/office/drawing/2014/main" val="3831646095"/>
                  </a:ext>
                </a:extLst>
              </a:tr>
              <a:tr h="530664">
                <a:tc>
                  <a:txBody>
                    <a:bodyPr/>
                    <a:lstStyle/>
                    <a:p>
                      <a:endParaRPr lang="en-US" dirty="0"/>
                    </a:p>
                  </a:txBody>
                  <a:tcPr/>
                </a:tc>
                <a:tc>
                  <a:txBody>
                    <a:bodyPr/>
                    <a:lstStyle/>
                    <a:p>
                      <a:r>
                        <a:rPr lang="en-US" dirty="0" smtClean="0"/>
                        <a:t>Python</a:t>
                      </a:r>
                    </a:p>
                  </a:txBody>
                  <a:tcPr/>
                </a:tc>
                <a:tc>
                  <a:txBody>
                    <a:bodyPr/>
                    <a:lstStyle/>
                    <a:p>
                      <a:endParaRPr lang="en-US" dirty="0" smtClean="0"/>
                    </a:p>
                  </a:txBody>
                  <a:tcPr/>
                </a:tc>
                <a:extLst>
                  <a:ext uri="{0D108BD9-81ED-4DB2-BD59-A6C34878D82A}">
                    <a16:rowId xmlns:a16="http://schemas.microsoft.com/office/drawing/2014/main" val="283066888"/>
                  </a:ext>
                </a:extLst>
              </a:tr>
              <a:tr h="1664289">
                <a:tc>
                  <a:txBody>
                    <a:bodyPr/>
                    <a:lstStyle/>
                    <a:p>
                      <a:r>
                        <a:rPr lang="en-US" dirty="0" smtClean="0"/>
                        <a:t>Super fast, super optimized</a:t>
                      </a:r>
                      <a:r>
                        <a:rPr lang="en-US" baseline="0" dirty="0" smtClean="0"/>
                        <a:t> applications. Also, primitive embedded systems.</a:t>
                      </a:r>
                      <a:endParaRPr lang="en-US"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smtClean="0"/>
                        <a:t>The C languages: C, C++, C#</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en-US" dirty="0" smtClean="0"/>
                    </a:p>
                  </a:txBody>
                  <a:tcPr/>
                </a:tc>
                <a:extLst>
                  <a:ext uri="{0D108BD9-81ED-4DB2-BD59-A6C34878D82A}">
                    <a16:rowId xmlns:a16="http://schemas.microsoft.com/office/drawing/2014/main" val="1961233626"/>
                  </a:ext>
                </a:extLst>
              </a:tr>
              <a:tr h="421315">
                <a:tc>
                  <a:txBody>
                    <a:bodyPr/>
                    <a:lstStyle/>
                    <a:p>
                      <a:endParaRPr lang="en-US" dirty="0"/>
                    </a:p>
                  </a:txBody>
                  <a:tcPr/>
                </a:tc>
                <a:tc>
                  <a:txBody>
                    <a:bodyPr/>
                    <a:lstStyle/>
                    <a:p>
                      <a:r>
                        <a:rPr lang="en-US" smtClean="0"/>
                        <a:t>Java</a:t>
                      </a:r>
                      <a:endParaRPr lang="en-US" dirty="0"/>
                    </a:p>
                  </a:txBody>
                  <a:tcPr/>
                </a:tc>
                <a:tc>
                  <a:txBody>
                    <a:bodyPr/>
                    <a:lstStyle/>
                    <a:p>
                      <a:endParaRPr lang="en-US" dirty="0"/>
                    </a:p>
                  </a:txBody>
                  <a:tcPr/>
                </a:tc>
                <a:extLst>
                  <a:ext uri="{0D108BD9-81ED-4DB2-BD59-A6C34878D82A}">
                    <a16:rowId xmlns:a16="http://schemas.microsoft.com/office/drawing/2014/main" val="1586188563"/>
                  </a:ext>
                </a:extLst>
              </a:tr>
              <a:tr h="421315">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1877870746"/>
                  </a:ext>
                </a:extLst>
              </a:tr>
              <a:tr h="421315">
                <a:tc>
                  <a:txBody>
                    <a:bodyPr/>
                    <a:lstStyle/>
                    <a:p>
                      <a:endParaRPr lang="en-US"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smtClean="0"/>
                        <a:t>If you're trying to understand security stuff on corporate networks, you need to be intimately familiar with Windows.</a:t>
                      </a:r>
                    </a:p>
                  </a:txBody>
                  <a:tcPr/>
                </a:tc>
                <a:tc>
                  <a:txBody>
                    <a:bodyPr/>
                    <a:lstStyle/>
                    <a:p>
                      <a:endParaRPr lang="en-US" dirty="0"/>
                    </a:p>
                  </a:txBody>
                  <a:tcPr/>
                </a:tc>
                <a:extLst>
                  <a:ext uri="{0D108BD9-81ED-4DB2-BD59-A6C34878D82A}">
                    <a16:rowId xmlns:a16="http://schemas.microsoft.com/office/drawing/2014/main" val="2119444817"/>
                  </a:ext>
                </a:extLst>
              </a:tr>
              <a:tr h="421315">
                <a:tc>
                  <a:txBody>
                    <a:bodyPr/>
                    <a:lstStyle/>
                    <a:p>
                      <a:endParaRPr lang="en-US"/>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2547497769"/>
                  </a:ext>
                </a:extLst>
              </a:tr>
            </a:tbl>
          </a:graphicData>
        </a:graphic>
      </p:graphicFrame>
    </p:spTree>
    <p:extLst>
      <p:ext uri="{BB962C8B-B14F-4D97-AF65-F5344CB8AC3E}">
        <p14:creationId xmlns:p14="http://schemas.microsoft.com/office/powerpoint/2010/main" val="208059829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3" name="Picture 2" descr="Screen Shot 2016-05-25 at 2.13.26 PM.png"/>
          <p:cNvPicPr>
            <a:picLocks noChangeAspect="1"/>
          </p:cNvPicPr>
          <p:nvPr/>
        </p:nvPicPr>
        <p:blipFill rotWithShape="1">
          <a:blip r:embed="rId3">
            <a:extLst>
              <a:ext uri="{28A0092B-C50C-407E-A947-70E740481C1C}">
                <a14:useLocalDpi xmlns:a14="http://schemas.microsoft.com/office/drawing/2010/main" val="0"/>
              </a:ext>
            </a:extLst>
          </a:blip>
          <a:srcRect l="5000" t="27332" r="73889" b="33334"/>
          <a:stretch/>
        </p:blipFill>
        <p:spPr>
          <a:xfrm>
            <a:off x="3441700" y="637620"/>
            <a:ext cx="1930400" cy="2247900"/>
          </a:xfrm>
          <a:prstGeom prst="rect">
            <a:avLst/>
          </a:prstGeom>
        </p:spPr>
      </p:pic>
      <p:pic>
        <p:nvPicPr>
          <p:cNvPr id="4" name="Picture 3" descr="Screen Shot 2016-05-25 at 2.13.46 PM.png"/>
          <p:cNvPicPr>
            <a:picLocks noChangeAspect="1"/>
          </p:cNvPicPr>
          <p:nvPr/>
        </p:nvPicPr>
        <p:blipFill rotWithShape="1">
          <a:blip r:embed="rId4">
            <a:extLst>
              <a:ext uri="{28A0092B-C50C-407E-A947-70E740481C1C}">
                <a14:useLocalDpi xmlns:a14="http://schemas.microsoft.com/office/drawing/2010/main" val="0"/>
              </a:ext>
            </a:extLst>
          </a:blip>
          <a:srcRect l="4999" t="24444" r="27917" b="36222"/>
          <a:stretch/>
        </p:blipFill>
        <p:spPr>
          <a:xfrm>
            <a:off x="1501354" y="3729038"/>
            <a:ext cx="6134100" cy="2247900"/>
          </a:xfrm>
          <a:prstGeom prst="rect">
            <a:avLst/>
          </a:prstGeom>
        </p:spPr>
      </p:pic>
      <p:sp>
        <p:nvSpPr>
          <p:cNvPr id="8" name="TextBox 7"/>
          <p:cNvSpPr txBox="1"/>
          <p:nvPr/>
        </p:nvSpPr>
        <p:spPr>
          <a:xfrm>
            <a:off x="3314700" y="3048516"/>
            <a:ext cx="2326854" cy="369332"/>
          </a:xfrm>
          <a:prstGeom prst="rect">
            <a:avLst/>
          </a:prstGeom>
          <a:noFill/>
        </p:spPr>
        <p:txBody>
          <a:bodyPr wrap="none" rtlCol="0">
            <a:spAutoFit/>
          </a:bodyPr>
          <a:lstStyle/>
          <a:p>
            <a:r>
              <a:rPr lang="en-US" dirty="0" smtClean="0"/>
              <a:t>128 frames per second</a:t>
            </a:r>
            <a:endParaRPr lang="en-US" dirty="0"/>
          </a:p>
        </p:txBody>
      </p:sp>
      <p:sp>
        <p:nvSpPr>
          <p:cNvPr id="9" name="TextBox 8"/>
          <p:cNvSpPr txBox="1"/>
          <p:nvPr/>
        </p:nvSpPr>
        <p:spPr>
          <a:xfrm>
            <a:off x="3380954" y="6223516"/>
            <a:ext cx="2326854" cy="369332"/>
          </a:xfrm>
          <a:prstGeom prst="rect">
            <a:avLst/>
          </a:prstGeom>
          <a:noFill/>
        </p:spPr>
        <p:txBody>
          <a:bodyPr wrap="none" rtlCol="0">
            <a:spAutoFit/>
          </a:bodyPr>
          <a:lstStyle/>
          <a:p>
            <a:r>
              <a:rPr lang="en-US" dirty="0" smtClean="0"/>
              <a:t>500 frames per second</a:t>
            </a:r>
            <a:endParaRPr lang="en-US" dirty="0"/>
          </a:p>
        </p:txBody>
      </p:sp>
      <p:sp>
        <p:nvSpPr>
          <p:cNvPr id="7" name="Oval 6"/>
          <p:cNvSpPr/>
          <p:nvPr/>
        </p:nvSpPr>
        <p:spPr>
          <a:xfrm>
            <a:off x="3444454" y="2311400"/>
            <a:ext cx="822960" cy="822960"/>
          </a:xfrm>
          <a:prstGeom prst="ellipse">
            <a:avLst/>
          </a:prstGeom>
          <a:noFill/>
          <a:ln w="25400">
            <a:solidFill>
              <a:srgbClr val="FF0000"/>
            </a:solid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0" name="Oval 9"/>
          <p:cNvSpPr/>
          <p:nvPr/>
        </p:nvSpPr>
        <p:spPr>
          <a:xfrm>
            <a:off x="4549140" y="2344420"/>
            <a:ext cx="822960" cy="822960"/>
          </a:xfrm>
          <a:prstGeom prst="ellipse">
            <a:avLst/>
          </a:prstGeom>
          <a:noFill/>
          <a:ln w="25400">
            <a:solidFill>
              <a:srgbClr val="FF0000"/>
            </a:solid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1" name="Oval 10"/>
          <p:cNvSpPr/>
          <p:nvPr/>
        </p:nvSpPr>
        <p:spPr>
          <a:xfrm>
            <a:off x="1666240" y="5400556"/>
            <a:ext cx="822960" cy="822960"/>
          </a:xfrm>
          <a:prstGeom prst="ellipse">
            <a:avLst/>
          </a:prstGeom>
          <a:noFill/>
          <a:ln w="25400">
            <a:solidFill>
              <a:srgbClr val="FF0000"/>
            </a:solid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2" name="Oval 11"/>
          <p:cNvSpPr/>
          <p:nvPr/>
        </p:nvSpPr>
        <p:spPr>
          <a:xfrm>
            <a:off x="5138420" y="5400556"/>
            <a:ext cx="822960" cy="822960"/>
          </a:xfrm>
          <a:prstGeom prst="ellipse">
            <a:avLst/>
          </a:prstGeom>
          <a:noFill/>
          <a:ln w="25400">
            <a:solidFill>
              <a:srgbClr val="FF0000"/>
            </a:solidFill>
          </a:ln>
        </p:spPr>
        <p:style>
          <a:lnRef idx="1">
            <a:schemeClr val="accent1"/>
          </a:lnRef>
          <a:fillRef idx="3">
            <a:schemeClr val="accent1"/>
          </a:fillRef>
          <a:effectRef idx="2">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32109767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animBg="1"/>
      <p:bldP spid="11" grpId="0" animBg="1"/>
      <p:bldP spid="12"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4" name="Picture 3" descr="Screen Shot 2016-05-25 at 2.13.46 PM.png"/>
          <p:cNvPicPr>
            <a:picLocks noChangeAspect="1"/>
          </p:cNvPicPr>
          <p:nvPr/>
        </p:nvPicPr>
        <p:blipFill rotWithShape="1">
          <a:blip r:embed="rId3">
            <a:extLst>
              <a:ext uri="{28A0092B-C50C-407E-A947-70E740481C1C}">
                <a14:useLocalDpi xmlns:a14="http://schemas.microsoft.com/office/drawing/2010/main" val="0"/>
              </a:ext>
            </a:extLst>
          </a:blip>
          <a:srcRect l="4999" t="24444" r="27917" b="36222"/>
          <a:stretch/>
        </p:blipFill>
        <p:spPr>
          <a:xfrm>
            <a:off x="2552700" y="274638"/>
            <a:ext cx="6134100" cy="2247900"/>
          </a:xfrm>
          <a:prstGeom prst="rect">
            <a:avLst/>
          </a:prstGeom>
        </p:spPr>
      </p:pic>
      <p:pic>
        <p:nvPicPr>
          <p:cNvPr id="6" name="Picture 5" descr="Screen Shot 2016-05-25 at 2.14.28 PM.png"/>
          <p:cNvPicPr>
            <a:picLocks noChangeAspect="1"/>
          </p:cNvPicPr>
          <p:nvPr/>
        </p:nvPicPr>
        <p:blipFill rotWithShape="1">
          <a:blip r:embed="rId4">
            <a:extLst>
              <a:ext uri="{28A0092B-C50C-407E-A947-70E740481C1C}">
                <a14:useLocalDpi xmlns:a14="http://schemas.microsoft.com/office/drawing/2010/main" val="0"/>
              </a:ext>
            </a:extLst>
          </a:blip>
          <a:srcRect l="5001" t="32889" r="29305" b="26445"/>
          <a:stretch/>
        </p:blipFill>
        <p:spPr>
          <a:xfrm>
            <a:off x="2552700" y="2317750"/>
            <a:ext cx="6007100" cy="2324100"/>
          </a:xfrm>
          <a:prstGeom prst="rect">
            <a:avLst/>
          </a:prstGeom>
        </p:spPr>
      </p:pic>
      <p:pic>
        <p:nvPicPr>
          <p:cNvPr id="7" name="Picture 6" descr="Screen Shot 2016-05-25 at 2.15.15 PM.png"/>
          <p:cNvPicPr>
            <a:picLocks noChangeAspect="1"/>
          </p:cNvPicPr>
          <p:nvPr/>
        </p:nvPicPr>
        <p:blipFill rotWithShape="1">
          <a:blip r:embed="rId5">
            <a:extLst>
              <a:ext uri="{28A0092B-C50C-407E-A947-70E740481C1C}">
                <a14:useLocalDpi xmlns:a14="http://schemas.microsoft.com/office/drawing/2010/main" val="0"/>
              </a:ext>
            </a:extLst>
          </a:blip>
          <a:srcRect l="5001" t="26889" r="29305" b="34556"/>
          <a:stretch/>
        </p:blipFill>
        <p:spPr>
          <a:xfrm>
            <a:off x="2510790" y="4486275"/>
            <a:ext cx="6007100" cy="2203450"/>
          </a:xfrm>
          <a:prstGeom prst="rect">
            <a:avLst/>
          </a:prstGeom>
        </p:spPr>
      </p:pic>
      <p:sp>
        <p:nvSpPr>
          <p:cNvPr id="11" name="TextBox 10"/>
          <p:cNvSpPr txBox="1"/>
          <p:nvPr/>
        </p:nvSpPr>
        <p:spPr>
          <a:xfrm>
            <a:off x="342900" y="5218668"/>
            <a:ext cx="2209800" cy="369332"/>
          </a:xfrm>
          <a:prstGeom prst="rect">
            <a:avLst/>
          </a:prstGeom>
          <a:noFill/>
        </p:spPr>
        <p:txBody>
          <a:bodyPr wrap="square" rtlCol="0">
            <a:spAutoFit/>
          </a:bodyPr>
          <a:lstStyle/>
          <a:p>
            <a:r>
              <a:rPr lang="en-US" dirty="0"/>
              <a:t>d</a:t>
            </a:r>
            <a:r>
              <a:rPr lang="en-US" dirty="0" smtClean="0"/>
              <a:t>amping factor: .08</a:t>
            </a:r>
            <a:endParaRPr lang="en-US" dirty="0"/>
          </a:p>
        </p:txBody>
      </p:sp>
      <p:sp>
        <p:nvSpPr>
          <p:cNvPr id="12" name="TextBox 11"/>
          <p:cNvSpPr txBox="1"/>
          <p:nvPr/>
        </p:nvSpPr>
        <p:spPr>
          <a:xfrm>
            <a:off x="203200" y="3034268"/>
            <a:ext cx="2209800" cy="369332"/>
          </a:xfrm>
          <a:prstGeom prst="rect">
            <a:avLst/>
          </a:prstGeom>
          <a:noFill/>
        </p:spPr>
        <p:txBody>
          <a:bodyPr wrap="square" rtlCol="0">
            <a:spAutoFit/>
          </a:bodyPr>
          <a:lstStyle/>
          <a:p>
            <a:r>
              <a:rPr lang="en-US" dirty="0"/>
              <a:t>d</a:t>
            </a:r>
            <a:r>
              <a:rPr lang="en-US" dirty="0" smtClean="0"/>
              <a:t>amping factor: .04</a:t>
            </a:r>
            <a:endParaRPr lang="en-US" dirty="0"/>
          </a:p>
        </p:txBody>
      </p:sp>
      <p:sp>
        <p:nvSpPr>
          <p:cNvPr id="13" name="TextBox 12"/>
          <p:cNvSpPr txBox="1"/>
          <p:nvPr/>
        </p:nvSpPr>
        <p:spPr>
          <a:xfrm>
            <a:off x="203200" y="771307"/>
            <a:ext cx="2209800" cy="369332"/>
          </a:xfrm>
          <a:prstGeom prst="rect">
            <a:avLst/>
          </a:prstGeom>
          <a:noFill/>
        </p:spPr>
        <p:txBody>
          <a:bodyPr wrap="square" rtlCol="0">
            <a:spAutoFit/>
          </a:bodyPr>
          <a:lstStyle/>
          <a:p>
            <a:r>
              <a:rPr lang="en-US" dirty="0"/>
              <a:t>d</a:t>
            </a:r>
            <a:r>
              <a:rPr lang="en-US" dirty="0" smtClean="0"/>
              <a:t>amping factor: .02 </a:t>
            </a:r>
            <a:endParaRPr lang="en-US" dirty="0"/>
          </a:p>
        </p:txBody>
      </p:sp>
      <p:sp>
        <p:nvSpPr>
          <p:cNvPr id="14" name="Oval 13"/>
          <p:cNvSpPr/>
          <p:nvPr/>
        </p:nvSpPr>
        <p:spPr>
          <a:xfrm>
            <a:off x="4409654" y="4838700"/>
            <a:ext cx="822960" cy="1663700"/>
          </a:xfrm>
          <a:prstGeom prst="ellipse">
            <a:avLst/>
          </a:prstGeom>
          <a:noFill/>
          <a:ln w="25400">
            <a:solidFill>
              <a:srgbClr val="FF0000"/>
            </a:solid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5" name="Oval 14"/>
          <p:cNvSpPr/>
          <p:nvPr/>
        </p:nvSpPr>
        <p:spPr>
          <a:xfrm>
            <a:off x="5514340" y="4838700"/>
            <a:ext cx="822960" cy="1663700"/>
          </a:xfrm>
          <a:prstGeom prst="ellipse">
            <a:avLst/>
          </a:prstGeom>
          <a:noFill/>
          <a:ln w="25400">
            <a:solidFill>
              <a:srgbClr val="FF0000"/>
            </a:solidFill>
          </a:ln>
        </p:spPr>
        <p:style>
          <a:lnRef idx="1">
            <a:schemeClr val="accent1"/>
          </a:lnRef>
          <a:fillRef idx="3">
            <a:schemeClr val="accent1"/>
          </a:fillRef>
          <a:effectRef idx="2">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4248832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5" name="Picture 4" descr="Screen Shot 2016-05-25 at 2.18.21 PM.png"/>
          <p:cNvPicPr>
            <a:picLocks noChangeAspect="1"/>
          </p:cNvPicPr>
          <p:nvPr/>
        </p:nvPicPr>
        <p:blipFill rotWithShape="1">
          <a:blip r:embed="rId3">
            <a:extLst>
              <a:ext uri="{28A0092B-C50C-407E-A947-70E740481C1C}">
                <a14:useLocalDpi xmlns:a14="http://schemas.microsoft.com/office/drawing/2010/main" val="0"/>
              </a:ext>
            </a:extLst>
          </a:blip>
          <a:srcRect l="5278" t="32666" r="28888" b="27333"/>
          <a:stretch/>
        </p:blipFill>
        <p:spPr>
          <a:xfrm>
            <a:off x="1397000" y="635000"/>
            <a:ext cx="6019800" cy="2286000"/>
          </a:xfrm>
          <a:prstGeom prst="rect">
            <a:avLst/>
          </a:prstGeom>
        </p:spPr>
      </p:pic>
      <p:sp>
        <p:nvSpPr>
          <p:cNvPr id="8" name="TextBox 7"/>
          <p:cNvSpPr txBox="1"/>
          <p:nvPr/>
        </p:nvSpPr>
        <p:spPr>
          <a:xfrm>
            <a:off x="3149600" y="3003034"/>
            <a:ext cx="2894242" cy="369332"/>
          </a:xfrm>
          <a:prstGeom prst="rect">
            <a:avLst/>
          </a:prstGeom>
          <a:noFill/>
        </p:spPr>
        <p:txBody>
          <a:bodyPr wrap="none" rtlCol="0">
            <a:spAutoFit/>
          </a:bodyPr>
          <a:lstStyle/>
          <a:p>
            <a:r>
              <a:rPr lang="en-US" dirty="0" smtClean="0"/>
              <a:t>Damping factor: .08; gain 1.0</a:t>
            </a:r>
            <a:endParaRPr lang="en-US" dirty="0"/>
          </a:p>
        </p:txBody>
      </p:sp>
      <p:pic>
        <p:nvPicPr>
          <p:cNvPr id="9" name="Picture 8" descr="Screen Shot 2016-05-25 at 2.18.40 PM.png"/>
          <p:cNvPicPr>
            <a:picLocks noChangeAspect="1"/>
          </p:cNvPicPr>
          <p:nvPr/>
        </p:nvPicPr>
        <p:blipFill rotWithShape="1">
          <a:blip r:embed="rId4">
            <a:extLst>
              <a:ext uri="{28A0092B-C50C-407E-A947-70E740481C1C}">
                <a14:useLocalDpi xmlns:a14="http://schemas.microsoft.com/office/drawing/2010/main" val="0"/>
              </a:ext>
            </a:extLst>
          </a:blip>
          <a:srcRect l="5000" t="38889" r="28889" b="22667"/>
          <a:stretch/>
        </p:blipFill>
        <p:spPr>
          <a:xfrm>
            <a:off x="1397000" y="3892550"/>
            <a:ext cx="6045200" cy="2197100"/>
          </a:xfrm>
          <a:prstGeom prst="rect">
            <a:avLst/>
          </a:prstGeom>
        </p:spPr>
      </p:pic>
      <p:sp>
        <p:nvSpPr>
          <p:cNvPr id="10" name="TextBox 9"/>
          <p:cNvSpPr txBox="1"/>
          <p:nvPr/>
        </p:nvSpPr>
        <p:spPr>
          <a:xfrm>
            <a:off x="2870200" y="6120884"/>
            <a:ext cx="2894242" cy="369332"/>
          </a:xfrm>
          <a:prstGeom prst="rect">
            <a:avLst/>
          </a:prstGeom>
          <a:noFill/>
        </p:spPr>
        <p:txBody>
          <a:bodyPr wrap="none" rtlCol="0">
            <a:spAutoFit/>
          </a:bodyPr>
          <a:lstStyle/>
          <a:p>
            <a:r>
              <a:rPr lang="en-US" dirty="0" smtClean="0"/>
              <a:t>Damping factor: .08; gain 4.0</a:t>
            </a:r>
            <a:endParaRPr lang="en-US" dirty="0"/>
          </a:p>
        </p:txBody>
      </p:sp>
      <p:sp>
        <p:nvSpPr>
          <p:cNvPr id="11" name="Oval 10"/>
          <p:cNvSpPr/>
          <p:nvPr/>
        </p:nvSpPr>
        <p:spPr>
          <a:xfrm>
            <a:off x="1650893" y="3644900"/>
            <a:ext cx="2997414" cy="1663700"/>
          </a:xfrm>
          <a:prstGeom prst="ellipse">
            <a:avLst/>
          </a:prstGeom>
          <a:noFill/>
          <a:ln w="25400">
            <a:solidFill>
              <a:srgbClr val="FF0000"/>
            </a:solid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2" name="Oval 11"/>
          <p:cNvSpPr/>
          <p:nvPr/>
        </p:nvSpPr>
        <p:spPr>
          <a:xfrm>
            <a:off x="4941482" y="4254500"/>
            <a:ext cx="2221318" cy="1663700"/>
          </a:xfrm>
          <a:prstGeom prst="ellipse">
            <a:avLst/>
          </a:prstGeom>
          <a:noFill/>
          <a:ln w="25400">
            <a:solidFill>
              <a:srgbClr val="FF0000"/>
            </a:solidFill>
          </a:ln>
        </p:spPr>
        <p:style>
          <a:lnRef idx="1">
            <a:schemeClr val="accent1"/>
          </a:lnRef>
          <a:fillRef idx="3">
            <a:schemeClr val="accent1"/>
          </a:fillRef>
          <a:effectRef idx="2">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15830335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31762"/>
            <a:ext cx="8229600" cy="1143000"/>
          </a:xfrm>
        </p:spPr>
        <p:txBody>
          <a:bodyPr>
            <a:normAutofit/>
          </a:bodyPr>
          <a:lstStyle/>
          <a:p>
            <a:r>
              <a:rPr lang="en-US" dirty="0" smtClean="0"/>
              <a:t>ARLO: pick features, label examples</a:t>
            </a:r>
            <a:endParaRPr lang="en-US" dirty="0"/>
          </a:p>
        </p:txBody>
      </p:sp>
      <p:pic>
        <p:nvPicPr>
          <p:cNvPr id="6" name="Picture 5" descr="Screen Shot 2015-05-22 at 7.32.52 AM.png"/>
          <p:cNvPicPr>
            <a:picLocks noChangeAspect="1"/>
          </p:cNvPicPr>
          <p:nvPr/>
        </p:nvPicPr>
        <p:blipFill rotWithShape="1">
          <a:blip r:embed="rId2">
            <a:extLst>
              <a:ext uri="{28A0092B-C50C-407E-A947-70E740481C1C}">
                <a14:useLocalDpi xmlns:a14="http://schemas.microsoft.com/office/drawing/2010/main" val="0"/>
              </a:ext>
            </a:extLst>
          </a:blip>
          <a:srcRect t="14806" r="47500" b="5555"/>
          <a:stretch/>
        </p:blipFill>
        <p:spPr>
          <a:xfrm>
            <a:off x="1625601" y="896938"/>
            <a:ext cx="5417694" cy="5136418"/>
          </a:xfrm>
          <a:prstGeom prst="rect">
            <a:avLst/>
          </a:prstGeom>
        </p:spPr>
      </p:pic>
      <p:sp>
        <p:nvSpPr>
          <p:cNvPr id="4" name="Oval 3"/>
          <p:cNvSpPr/>
          <p:nvPr/>
        </p:nvSpPr>
        <p:spPr>
          <a:xfrm>
            <a:off x="1803400" y="1600200"/>
            <a:ext cx="914400" cy="762000"/>
          </a:xfrm>
          <a:prstGeom prst="ellipse">
            <a:avLst/>
          </a:prstGeom>
          <a:no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9425221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Box 2"/>
          <p:cNvSpPr txBox="1"/>
          <p:nvPr/>
        </p:nvSpPr>
        <p:spPr>
          <a:xfrm>
            <a:off x="457200" y="4953000"/>
            <a:ext cx="4801765" cy="369332"/>
          </a:xfrm>
          <a:prstGeom prst="rect">
            <a:avLst/>
          </a:prstGeom>
          <a:noFill/>
        </p:spPr>
        <p:txBody>
          <a:bodyPr wrap="none" rtlCol="0">
            <a:spAutoFit/>
          </a:bodyPr>
          <a:lstStyle/>
          <a:p>
            <a:r>
              <a:rPr lang="en-US" dirty="0" smtClean="0"/>
              <a:t>English, Spoken </a:t>
            </a:r>
            <a:r>
              <a:rPr lang="en-US" dirty="0" err="1" smtClean="0"/>
              <a:t>Ojibwe</a:t>
            </a:r>
            <a:r>
              <a:rPr lang="en-US" dirty="0" smtClean="0"/>
              <a:t>, English, Drums, Chanting</a:t>
            </a:r>
            <a:endParaRPr lang="en-US" dirty="0"/>
          </a:p>
        </p:txBody>
      </p:sp>
      <p:pic>
        <p:nvPicPr>
          <p:cNvPr id="4" name="Picture 3" descr="Screen Shot 2014-06-04 at 10.16.48 AM copy.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006600"/>
            <a:ext cx="9144000" cy="2823501"/>
          </a:xfrm>
          <a:prstGeom prst="rect">
            <a:avLst/>
          </a:prstGeom>
        </p:spPr>
      </p:pic>
      <p:sp>
        <p:nvSpPr>
          <p:cNvPr id="6" name="Title 1"/>
          <p:cNvSpPr txBox="1">
            <a:spLocks/>
          </p:cNvSpPr>
          <p:nvPr/>
        </p:nvSpPr>
        <p:spPr>
          <a:xfrm>
            <a:off x="457200" y="-131762"/>
            <a:ext cx="8229600" cy="114300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dirty="0" smtClean="0"/>
              <a:t>ARLO: human labeling examples</a:t>
            </a:r>
            <a:endParaRPr lang="en-US" dirty="0"/>
          </a:p>
        </p:txBody>
      </p:sp>
    </p:spTree>
    <p:extLst>
      <p:ext uri="{BB962C8B-B14F-4D97-AF65-F5344CB8AC3E}">
        <p14:creationId xmlns:p14="http://schemas.microsoft.com/office/powerpoint/2010/main" val="272057706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47638"/>
            <a:ext cx="8229600" cy="1143000"/>
          </a:xfrm>
        </p:spPr>
        <p:txBody>
          <a:bodyPr>
            <a:normAutofit/>
          </a:bodyPr>
          <a:lstStyle/>
          <a:p>
            <a:r>
              <a:rPr lang="en-US" sz="3200" dirty="0" err="1"/>
              <a:t>Bhanu</a:t>
            </a:r>
            <a:r>
              <a:rPr lang="en-US" sz="3200" dirty="0"/>
              <a:t> </a:t>
            </a:r>
            <a:r>
              <a:rPr lang="en-US" sz="3200" dirty="0" err="1"/>
              <a:t>Kapil</a:t>
            </a:r>
            <a:r>
              <a:rPr lang="en-US" sz="3200" dirty="0"/>
              <a:t>, University of Hawaii, </a:t>
            </a:r>
            <a:r>
              <a:rPr lang="en-US" sz="3200" dirty="0" err="1" smtClean="0"/>
              <a:t>Manoa</a:t>
            </a:r>
            <a:r>
              <a:rPr lang="en-US" sz="3200" dirty="0" smtClean="0"/>
              <a:t>, 2001 </a:t>
            </a:r>
            <a:endParaRPr lang="en-US" sz="3200" dirty="0"/>
          </a:p>
        </p:txBody>
      </p:sp>
      <p:sp>
        <p:nvSpPr>
          <p:cNvPr id="8" name="Rectangle 7"/>
          <p:cNvSpPr/>
          <p:nvPr/>
        </p:nvSpPr>
        <p:spPr>
          <a:xfrm>
            <a:off x="687950" y="4871260"/>
            <a:ext cx="7620367" cy="369332"/>
          </a:xfrm>
          <a:prstGeom prst="rect">
            <a:avLst/>
          </a:prstGeom>
        </p:spPr>
        <p:txBody>
          <a:bodyPr wrap="square">
            <a:spAutoFit/>
          </a:bodyPr>
          <a:lstStyle/>
          <a:p>
            <a:endParaRPr lang="en-US" b="1" dirty="0"/>
          </a:p>
        </p:txBody>
      </p:sp>
      <p:pic>
        <p:nvPicPr>
          <p:cNvPr id="5" name="applause.mov">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33680" y="1130300"/>
            <a:ext cx="8453120" cy="5283200"/>
          </a:xfrm>
          <a:prstGeom prst="rect">
            <a:avLst/>
          </a:prstGeom>
        </p:spPr>
      </p:pic>
    </p:spTree>
    <p:extLst>
      <p:ext uri="{BB962C8B-B14F-4D97-AF65-F5344CB8AC3E}">
        <p14:creationId xmlns:p14="http://schemas.microsoft.com/office/powerpoint/2010/main" val="418598359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687950" y="4871260"/>
            <a:ext cx="7620367" cy="369332"/>
          </a:xfrm>
          <a:prstGeom prst="rect">
            <a:avLst/>
          </a:prstGeom>
        </p:spPr>
        <p:txBody>
          <a:bodyPr wrap="square">
            <a:spAutoFit/>
          </a:bodyPr>
          <a:lstStyle/>
          <a:p>
            <a:endParaRPr lang="en-US" b="1" dirty="0"/>
          </a:p>
        </p:txBody>
      </p:sp>
      <p:pic>
        <p:nvPicPr>
          <p:cNvPr id="3" name="Picture 2" descr="Screen Shot 2015-05-07 at 2.24.25 PM.png"/>
          <p:cNvPicPr>
            <a:picLocks noChangeAspect="1"/>
          </p:cNvPicPr>
          <p:nvPr/>
        </p:nvPicPr>
        <p:blipFill rotWithShape="1">
          <a:blip r:embed="rId2">
            <a:extLst>
              <a:ext uri="{28A0092B-C50C-407E-A947-70E740481C1C}">
                <a14:useLocalDpi xmlns:a14="http://schemas.microsoft.com/office/drawing/2010/main" val="0"/>
              </a:ext>
            </a:extLst>
          </a:blip>
          <a:srcRect l="2361" t="17778" b="45111"/>
          <a:stretch/>
        </p:blipFill>
        <p:spPr>
          <a:xfrm>
            <a:off x="215900" y="1587500"/>
            <a:ext cx="8928100" cy="2120900"/>
          </a:xfrm>
          <a:prstGeom prst="rect">
            <a:avLst/>
          </a:prstGeom>
        </p:spPr>
      </p:pic>
      <p:sp>
        <p:nvSpPr>
          <p:cNvPr id="4" name="Rectangle 3"/>
          <p:cNvSpPr/>
          <p:nvPr/>
        </p:nvSpPr>
        <p:spPr>
          <a:xfrm>
            <a:off x="1460500" y="1765300"/>
            <a:ext cx="3873500" cy="1727200"/>
          </a:xfrm>
          <a:prstGeom prst="rect">
            <a:avLst/>
          </a:prstGeom>
          <a:noFill/>
          <a:ln w="15875">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TextBox 4"/>
          <p:cNvSpPr txBox="1"/>
          <p:nvPr/>
        </p:nvSpPr>
        <p:spPr>
          <a:xfrm>
            <a:off x="3784600" y="3949700"/>
            <a:ext cx="1027745" cy="369332"/>
          </a:xfrm>
          <a:prstGeom prst="rect">
            <a:avLst/>
          </a:prstGeom>
          <a:noFill/>
        </p:spPr>
        <p:txBody>
          <a:bodyPr wrap="none" rtlCol="0">
            <a:spAutoFit/>
          </a:bodyPr>
          <a:lstStyle/>
          <a:p>
            <a:r>
              <a:rPr lang="en-US" dirty="0" smtClean="0"/>
              <a:t>applause</a:t>
            </a:r>
            <a:endParaRPr lang="en-US" dirty="0"/>
          </a:p>
        </p:txBody>
      </p:sp>
      <p:sp>
        <p:nvSpPr>
          <p:cNvPr id="6" name="Title 5"/>
          <p:cNvSpPr>
            <a:spLocks noGrp="1"/>
          </p:cNvSpPr>
          <p:nvPr>
            <p:ph type="title"/>
          </p:nvPr>
        </p:nvSpPr>
        <p:spPr>
          <a:xfrm>
            <a:off x="457200" y="439738"/>
            <a:ext cx="8229600" cy="1143000"/>
          </a:xfrm>
        </p:spPr>
        <p:txBody>
          <a:bodyPr/>
          <a:lstStyle/>
          <a:p>
            <a:endParaRPr lang="en-US" dirty="0"/>
          </a:p>
        </p:txBody>
      </p:sp>
      <p:sp>
        <p:nvSpPr>
          <p:cNvPr id="9" name="Title 1"/>
          <p:cNvSpPr txBox="1">
            <a:spLocks/>
          </p:cNvSpPr>
          <p:nvPr/>
        </p:nvSpPr>
        <p:spPr>
          <a:xfrm>
            <a:off x="457200" y="198438"/>
            <a:ext cx="8229600" cy="114300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dirty="0" smtClean="0"/>
              <a:t>ARLO: machine labeling examples</a:t>
            </a:r>
            <a:endParaRPr lang="en-US" dirty="0"/>
          </a:p>
        </p:txBody>
      </p:sp>
    </p:spTree>
    <p:extLst>
      <p:ext uri="{BB962C8B-B14F-4D97-AF65-F5344CB8AC3E}">
        <p14:creationId xmlns:p14="http://schemas.microsoft.com/office/powerpoint/2010/main" val="26233362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26593"/>
            <a:ext cx="8229600" cy="1039091"/>
          </a:xfrm>
        </p:spPr>
        <p:txBody>
          <a:bodyPr/>
          <a:lstStyle/>
          <a:p>
            <a:r>
              <a:rPr lang="en-US" dirty="0" smtClean="0"/>
              <a:t>ARLO: dividing corpus into frames</a:t>
            </a:r>
            <a:endParaRPr lang="en-US" dirty="0"/>
          </a:p>
        </p:txBody>
      </p:sp>
      <p:sp>
        <p:nvSpPr>
          <p:cNvPr id="5" name="TextBox 4"/>
          <p:cNvSpPr txBox="1"/>
          <p:nvPr/>
        </p:nvSpPr>
        <p:spPr>
          <a:xfrm>
            <a:off x="2086429" y="6119199"/>
            <a:ext cx="5007901" cy="584776"/>
          </a:xfrm>
          <a:prstGeom prst="rect">
            <a:avLst/>
          </a:prstGeom>
          <a:noFill/>
        </p:spPr>
        <p:txBody>
          <a:bodyPr wrap="none" rtlCol="0">
            <a:spAutoFit/>
          </a:bodyPr>
          <a:lstStyle/>
          <a:p>
            <a:r>
              <a:rPr lang="en-US" sz="3200" dirty="0" smtClean="0"/>
              <a:t>.5 second </a:t>
            </a:r>
            <a:r>
              <a:rPr lang="en-US" sz="3200" dirty="0"/>
              <a:t>time </a:t>
            </a:r>
            <a:r>
              <a:rPr lang="en-US" sz="3200" dirty="0" smtClean="0"/>
              <a:t>slices in ARLO</a:t>
            </a:r>
            <a:endParaRPr lang="en-US" sz="3200" dirty="0"/>
          </a:p>
        </p:txBody>
      </p:sp>
      <p:pic>
        <p:nvPicPr>
          <p:cNvPr id="6" name="Picture 5" descr="segments.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180891"/>
            <a:ext cx="9144000" cy="4683512"/>
          </a:xfrm>
          <a:prstGeom prst="rect">
            <a:avLst/>
          </a:prstGeom>
        </p:spPr>
      </p:pic>
      <p:cxnSp>
        <p:nvCxnSpPr>
          <p:cNvPr id="8" name="Straight Connector 7"/>
          <p:cNvCxnSpPr/>
          <p:nvPr/>
        </p:nvCxnSpPr>
        <p:spPr>
          <a:xfrm>
            <a:off x="970186" y="2330450"/>
            <a:ext cx="17640" cy="1965325"/>
          </a:xfrm>
          <a:prstGeom prst="line">
            <a:avLst/>
          </a:prstGeom>
          <a:ln w="1905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53" name="Straight Connector 52"/>
          <p:cNvCxnSpPr/>
          <p:nvPr/>
        </p:nvCxnSpPr>
        <p:spPr>
          <a:xfrm>
            <a:off x="1976661" y="2330450"/>
            <a:ext cx="17640" cy="1965325"/>
          </a:xfrm>
          <a:prstGeom prst="line">
            <a:avLst/>
          </a:prstGeom>
          <a:ln w="1905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54" name="Straight Connector 53"/>
          <p:cNvCxnSpPr/>
          <p:nvPr/>
        </p:nvCxnSpPr>
        <p:spPr>
          <a:xfrm>
            <a:off x="2967662" y="2330450"/>
            <a:ext cx="17640" cy="1965325"/>
          </a:xfrm>
          <a:prstGeom prst="line">
            <a:avLst/>
          </a:prstGeom>
          <a:ln w="1905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55" name="Straight Connector 54"/>
          <p:cNvCxnSpPr/>
          <p:nvPr/>
        </p:nvCxnSpPr>
        <p:spPr>
          <a:xfrm>
            <a:off x="3961437" y="2330450"/>
            <a:ext cx="17640" cy="1965325"/>
          </a:xfrm>
          <a:prstGeom prst="line">
            <a:avLst/>
          </a:prstGeom>
          <a:ln w="1905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56" name="Straight Connector 55"/>
          <p:cNvCxnSpPr/>
          <p:nvPr/>
        </p:nvCxnSpPr>
        <p:spPr>
          <a:xfrm>
            <a:off x="4942512" y="2330450"/>
            <a:ext cx="17640" cy="1965325"/>
          </a:xfrm>
          <a:prstGeom prst="line">
            <a:avLst/>
          </a:prstGeom>
          <a:ln w="1905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57" name="Straight Connector 56"/>
          <p:cNvCxnSpPr/>
          <p:nvPr/>
        </p:nvCxnSpPr>
        <p:spPr>
          <a:xfrm>
            <a:off x="5917237" y="2330450"/>
            <a:ext cx="17640" cy="1965325"/>
          </a:xfrm>
          <a:prstGeom prst="line">
            <a:avLst/>
          </a:prstGeom>
          <a:ln w="1905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58" name="Straight Connector 57"/>
          <p:cNvCxnSpPr/>
          <p:nvPr/>
        </p:nvCxnSpPr>
        <p:spPr>
          <a:xfrm>
            <a:off x="6898312" y="2330450"/>
            <a:ext cx="17640" cy="1965325"/>
          </a:xfrm>
          <a:prstGeom prst="line">
            <a:avLst/>
          </a:prstGeom>
          <a:ln w="1905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59" name="Straight Connector 58"/>
          <p:cNvCxnSpPr/>
          <p:nvPr/>
        </p:nvCxnSpPr>
        <p:spPr>
          <a:xfrm>
            <a:off x="7885737" y="2330450"/>
            <a:ext cx="17640" cy="1965325"/>
          </a:xfrm>
          <a:prstGeom prst="line">
            <a:avLst/>
          </a:prstGeom>
          <a:ln w="19050">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60" name="Straight Connector 59"/>
          <p:cNvCxnSpPr/>
          <p:nvPr/>
        </p:nvCxnSpPr>
        <p:spPr>
          <a:xfrm>
            <a:off x="8806487" y="2330450"/>
            <a:ext cx="17640" cy="1965325"/>
          </a:xfrm>
          <a:prstGeom prst="line">
            <a:avLst/>
          </a:prstGeom>
          <a:ln w="19050">
            <a:solidFill>
              <a:srgbClr val="FF0000"/>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37085701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ARLO: creating the model</a:t>
            </a:r>
            <a:endParaRPr lang="en-US" dirty="0"/>
          </a:p>
        </p:txBody>
      </p:sp>
      <p:pic>
        <p:nvPicPr>
          <p:cNvPr id="4" name="Content Placeholder 3" descr="Screen Shot 2015-05-21 at 2.38.38 PM.png"/>
          <p:cNvPicPr>
            <a:picLocks noGrp="1" noChangeAspect="1"/>
          </p:cNvPicPr>
          <p:nvPr>
            <p:ph idx="1"/>
          </p:nvPr>
        </p:nvPicPr>
        <p:blipFill rotWithShape="1">
          <a:blip r:embed="rId3">
            <a:extLst>
              <a:ext uri="{28A0092B-C50C-407E-A947-70E740481C1C}">
                <a14:useLocalDpi xmlns:a14="http://schemas.microsoft.com/office/drawing/2010/main" val="0"/>
              </a:ext>
            </a:extLst>
          </a:blip>
          <a:srcRect l="13735" t="33410" r="18210" b="29552"/>
          <a:stretch/>
        </p:blipFill>
        <p:spPr>
          <a:xfrm>
            <a:off x="314195" y="1417638"/>
            <a:ext cx="8550405" cy="2908301"/>
          </a:xfrm>
        </p:spPr>
      </p:pic>
      <p:sp>
        <p:nvSpPr>
          <p:cNvPr id="5" name="Oval 4"/>
          <p:cNvSpPr/>
          <p:nvPr/>
        </p:nvSpPr>
        <p:spPr>
          <a:xfrm>
            <a:off x="457200" y="1125538"/>
            <a:ext cx="4495800" cy="2036762"/>
          </a:xfrm>
          <a:prstGeom prst="ellipse">
            <a:avLst/>
          </a:prstGeom>
          <a:no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Oval 5"/>
          <p:cNvSpPr/>
          <p:nvPr/>
        </p:nvSpPr>
        <p:spPr>
          <a:xfrm>
            <a:off x="4000500" y="1227138"/>
            <a:ext cx="4495800" cy="2036762"/>
          </a:xfrm>
          <a:prstGeom prst="ellipse">
            <a:avLst/>
          </a:prstGeom>
          <a:no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TextBox 2"/>
          <p:cNvSpPr txBox="1"/>
          <p:nvPr/>
        </p:nvSpPr>
        <p:spPr>
          <a:xfrm>
            <a:off x="314195" y="4376739"/>
            <a:ext cx="7225055" cy="1754327"/>
          </a:xfrm>
          <a:prstGeom prst="rect">
            <a:avLst/>
          </a:prstGeom>
          <a:noFill/>
        </p:spPr>
        <p:txBody>
          <a:bodyPr wrap="none" rtlCol="0">
            <a:spAutoFit/>
          </a:bodyPr>
          <a:lstStyle/>
          <a:p>
            <a:r>
              <a:rPr lang="en-US" dirty="0" smtClean="0"/>
              <a:t>Detecting </a:t>
            </a:r>
            <a:r>
              <a:rPr lang="en-US" dirty="0"/>
              <a:t>the energy of the wave form: </a:t>
            </a:r>
            <a:endParaRPr lang="en-US" dirty="0" smtClean="0"/>
          </a:p>
          <a:p>
            <a:pPr marL="285750" indent="-285750">
              <a:buFont typeface="Arial"/>
              <a:buChar char="•"/>
            </a:pPr>
            <a:r>
              <a:rPr lang="en-US" dirty="0" smtClean="0"/>
              <a:t>assumes </a:t>
            </a:r>
            <a:r>
              <a:rPr lang="en-US" dirty="0"/>
              <a:t>basic physics about a microphone; </a:t>
            </a:r>
            <a:endParaRPr lang="en-US" dirty="0" smtClean="0"/>
          </a:p>
          <a:p>
            <a:pPr marL="285750" indent="-285750">
              <a:buFont typeface="Arial"/>
              <a:buChar char="•"/>
            </a:pPr>
            <a:r>
              <a:rPr lang="en-US" dirty="0" smtClean="0"/>
              <a:t>as </a:t>
            </a:r>
            <a:r>
              <a:rPr lang="en-US" dirty="0"/>
              <a:t>the </a:t>
            </a:r>
            <a:r>
              <a:rPr lang="en-US" dirty="0" err="1"/>
              <a:t>diaphram</a:t>
            </a:r>
            <a:r>
              <a:rPr lang="en-US" dirty="0"/>
              <a:t> is stretched, the energy increases but it is also </a:t>
            </a:r>
            <a:r>
              <a:rPr lang="en-US" dirty="0" smtClean="0"/>
              <a:t>moving– </a:t>
            </a:r>
          </a:p>
          <a:p>
            <a:pPr marL="285750" indent="-285750">
              <a:buFont typeface="Arial"/>
              <a:buChar char="•"/>
            </a:pPr>
            <a:r>
              <a:rPr lang="en-US" dirty="0" smtClean="0"/>
              <a:t>has </a:t>
            </a:r>
            <a:r>
              <a:rPr lang="en-US" dirty="0"/>
              <a:t>both kinetic (how fast) and potential energy </a:t>
            </a:r>
            <a:r>
              <a:rPr lang="en-US" dirty="0" smtClean="0"/>
              <a:t>– </a:t>
            </a:r>
          </a:p>
          <a:p>
            <a:pPr marL="285750" indent="-285750">
              <a:buFont typeface="Arial"/>
              <a:buChar char="•"/>
            </a:pPr>
            <a:r>
              <a:rPr lang="en-US" dirty="0" smtClean="0"/>
              <a:t>add </a:t>
            </a:r>
            <a:r>
              <a:rPr lang="en-US" dirty="0"/>
              <a:t>them up and get total energy for each band at a point of time; </a:t>
            </a:r>
            <a:endParaRPr lang="en-US" dirty="0" smtClean="0"/>
          </a:p>
          <a:p>
            <a:pPr marL="285750" indent="-285750">
              <a:buFont typeface="Arial"/>
              <a:buChar char="•"/>
            </a:pPr>
            <a:r>
              <a:rPr lang="en-US" dirty="0" smtClean="0"/>
              <a:t>then </a:t>
            </a:r>
            <a:r>
              <a:rPr lang="en-US" dirty="0"/>
              <a:t>sum them up into bins that are 1/32nd in size </a:t>
            </a:r>
          </a:p>
        </p:txBody>
      </p:sp>
    </p:spTree>
    <p:extLst>
      <p:ext uri="{BB962C8B-B14F-4D97-AF65-F5344CB8AC3E}">
        <p14:creationId xmlns:p14="http://schemas.microsoft.com/office/powerpoint/2010/main" val="84384138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800100" y="1308100"/>
            <a:ext cx="1274808" cy="369332"/>
          </a:xfrm>
          <a:prstGeom prst="rect">
            <a:avLst/>
          </a:prstGeom>
          <a:noFill/>
        </p:spPr>
        <p:txBody>
          <a:bodyPr wrap="none" rtlCol="0">
            <a:spAutoFit/>
          </a:bodyPr>
          <a:lstStyle/>
          <a:p>
            <a:r>
              <a:rPr lang="en-US" dirty="0" err="1" smtClean="0">
                <a:solidFill>
                  <a:schemeClr val="bg1"/>
                </a:solidFill>
              </a:rPr>
              <a:t>OpenMary</a:t>
            </a:r>
            <a:endParaRPr lang="en-US" dirty="0">
              <a:solidFill>
                <a:schemeClr val="bg1"/>
              </a:solidFill>
            </a:endParaRPr>
          </a:p>
        </p:txBody>
      </p:sp>
      <p:sp>
        <p:nvSpPr>
          <p:cNvPr id="10" name="TextBox 9"/>
          <p:cNvSpPr txBox="1"/>
          <p:nvPr/>
        </p:nvSpPr>
        <p:spPr>
          <a:xfrm>
            <a:off x="7162800" y="1109702"/>
            <a:ext cx="909286" cy="369332"/>
          </a:xfrm>
          <a:prstGeom prst="rect">
            <a:avLst/>
          </a:prstGeom>
          <a:noFill/>
        </p:spPr>
        <p:txBody>
          <a:bodyPr wrap="none" rtlCol="0">
            <a:spAutoFit/>
          </a:bodyPr>
          <a:lstStyle/>
          <a:p>
            <a:r>
              <a:rPr lang="en-US" dirty="0" err="1" smtClean="0">
                <a:solidFill>
                  <a:schemeClr val="bg1"/>
                </a:solidFill>
              </a:rPr>
              <a:t>Laynor</a:t>
            </a:r>
            <a:endParaRPr lang="en-US" dirty="0">
              <a:solidFill>
                <a:schemeClr val="bg1"/>
              </a:solidFill>
            </a:endParaRPr>
          </a:p>
        </p:txBody>
      </p:sp>
      <p:sp>
        <p:nvSpPr>
          <p:cNvPr id="11" name="TextBox 10"/>
          <p:cNvSpPr txBox="1"/>
          <p:nvPr/>
        </p:nvSpPr>
        <p:spPr>
          <a:xfrm>
            <a:off x="4164724" y="1148834"/>
            <a:ext cx="709449" cy="369332"/>
          </a:xfrm>
          <a:prstGeom prst="rect">
            <a:avLst/>
          </a:prstGeom>
          <a:noFill/>
        </p:spPr>
        <p:txBody>
          <a:bodyPr wrap="none" rtlCol="0">
            <a:spAutoFit/>
          </a:bodyPr>
          <a:lstStyle/>
          <a:p>
            <a:r>
              <a:rPr lang="en-US" dirty="0" smtClean="0">
                <a:solidFill>
                  <a:schemeClr val="bg1"/>
                </a:solidFill>
              </a:rPr>
              <a:t>Stein</a:t>
            </a:r>
            <a:endParaRPr lang="en-US" dirty="0">
              <a:solidFill>
                <a:schemeClr val="bg1"/>
              </a:solidFill>
            </a:endParaRPr>
          </a:p>
        </p:txBody>
      </p:sp>
      <p:pic>
        <p:nvPicPr>
          <p:cNvPr id="5" name="Picture 4" descr="Screen Shot 2014-11-02 at 11.47.04 AM.png"/>
          <p:cNvPicPr>
            <a:picLocks noChangeAspect="1"/>
          </p:cNvPicPr>
          <p:nvPr/>
        </p:nvPicPr>
        <p:blipFill rotWithShape="1">
          <a:blip r:embed="rId3">
            <a:extLst>
              <a:ext uri="{28A0092B-C50C-407E-A947-70E740481C1C}">
                <a14:useLocalDpi xmlns:a14="http://schemas.microsoft.com/office/drawing/2010/main" val="0"/>
              </a:ext>
            </a:extLst>
          </a:blip>
          <a:srcRect t="10102" r="4000" b="5802"/>
          <a:stretch/>
        </p:blipFill>
        <p:spPr>
          <a:xfrm>
            <a:off x="124373" y="1109702"/>
            <a:ext cx="8778292" cy="4806049"/>
          </a:xfrm>
          <a:prstGeom prst="rect">
            <a:avLst/>
          </a:prstGeom>
        </p:spPr>
      </p:pic>
      <p:sp>
        <p:nvSpPr>
          <p:cNvPr id="4" name="Oval 3"/>
          <p:cNvSpPr/>
          <p:nvPr/>
        </p:nvSpPr>
        <p:spPr>
          <a:xfrm>
            <a:off x="599414" y="1906032"/>
            <a:ext cx="914400" cy="914400"/>
          </a:xfrm>
          <a:prstGeom prst="ellipse">
            <a:avLst/>
          </a:prstGeom>
          <a:no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Title 1"/>
          <p:cNvSpPr>
            <a:spLocks noGrp="1"/>
          </p:cNvSpPr>
          <p:nvPr>
            <p:ph type="title"/>
          </p:nvPr>
        </p:nvSpPr>
        <p:spPr>
          <a:xfrm>
            <a:off x="457200" y="156936"/>
            <a:ext cx="8229600" cy="1039091"/>
          </a:xfrm>
        </p:spPr>
        <p:txBody>
          <a:bodyPr>
            <a:normAutofit/>
          </a:bodyPr>
          <a:lstStyle/>
          <a:p>
            <a:r>
              <a:rPr lang="en-US" dirty="0" smtClean="0"/>
              <a:t>Run the model: classify</a:t>
            </a:r>
            <a:endParaRPr lang="en-US" dirty="0"/>
          </a:p>
        </p:txBody>
      </p:sp>
      <p:sp>
        <p:nvSpPr>
          <p:cNvPr id="7" name="TextBox 6"/>
          <p:cNvSpPr txBox="1"/>
          <p:nvPr/>
        </p:nvSpPr>
        <p:spPr>
          <a:xfrm>
            <a:off x="2479014" y="6083300"/>
            <a:ext cx="4455186" cy="369332"/>
          </a:xfrm>
          <a:prstGeom prst="rect">
            <a:avLst/>
          </a:prstGeom>
          <a:noFill/>
        </p:spPr>
        <p:txBody>
          <a:bodyPr wrap="square" rtlCol="0">
            <a:spAutoFit/>
          </a:bodyPr>
          <a:lstStyle/>
          <a:p>
            <a:r>
              <a:rPr lang="en-US" dirty="0" smtClean="0"/>
              <a:t>Or  . . . Searching sound with sound</a:t>
            </a:r>
            <a:endParaRPr lang="en-US" dirty="0"/>
          </a:p>
        </p:txBody>
      </p:sp>
    </p:spTree>
    <p:extLst>
      <p:ext uri="{BB962C8B-B14F-4D97-AF65-F5344CB8AC3E}">
        <p14:creationId xmlns:p14="http://schemas.microsoft.com/office/powerpoint/2010/main" val="337572086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782147"/>
            <a:ext cx="7772400" cy="1470025"/>
          </a:xfrm>
        </p:spPr>
        <p:txBody>
          <a:bodyPr>
            <a:normAutofit fontScale="90000"/>
          </a:bodyPr>
          <a:lstStyle/>
          <a:p>
            <a:r>
              <a:rPr lang="en-US" dirty="0"/>
              <a:t>Measured Applause: Toward a Cultural Analysis of Audio Collections </a:t>
            </a:r>
          </a:p>
        </p:txBody>
      </p:sp>
      <p:sp>
        <p:nvSpPr>
          <p:cNvPr id="3" name="Subtitle 2"/>
          <p:cNvSpPr>
            <a:spLocks noGrp="1"/>
          </p:cNvSpPr>
          <p:nvPr>
            <p:ph type="subTitle" idx="1"/>
          </p:nvPr>
        </p:nvSpPr>
        <p:spPr/>
        <p:txBody>
          <a:bodyPr/>
          <a:lstStyle/>
          <a:p>
            <a:endParaRPr lang="en-US" dirty="0"/>
          </a:p>
        </p:txBody>
      </p:sp>
      <p:pic>
        <p:nvPicPr>
          <p:cNvPr id="5" name="Picture 4" descr="logo.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6029" y="6119199"/>
            <a:ext cx="1930400" cy="640830"/>
          </a:xfrm>
          <a:prstGeom prst="rect">
            <a:avLst/>
          </a:prstGeom>
        </p:spPr>
      </p:pic>
    </p:spTree>
    <p:extLst>
      <p:ext uri="{BB962C8B-B14F-4D97-AF65-F5344CB8AC3E}">
        <p14:creationId xmlns:p14="http://schemas.microsoft.com/office/powerpoint/2010/main" val="120698571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ARLO </a:t>
            </a:r>
            <a:r>
              <a:rPr lang="en-US" dirty="0"/>
              <a:t>instance-based learning (IBL) </a:t>
            </a:r>
            <a:r>
              <a:rPr lang="en-US" dirty="0" smtClean="0"/>
              <a:t>classification algorithm</a:t>
            </a:r>
            <a:endParaRPr lang="en-US" dirty="0"/>
          </a:p>
        </p:txBody>
      </p:sp>
      <p:sp>
        <p:nvSpPr>
          <p:cNvPr id="3" name="Content Placeholder 2"/>
          <p:cNvSpPr>
            <a:spLocks noGrp="1"/>
          </p:cNvSpPr>
          <p:nvPr>
            <p:ph idx="1"/>
          </p:nvPr>
        </p:nvSpPr>
        <p:spPr>
          <a:xfrm>
            <a:off x="457200" y="1417638"/>
            <a:ext cx="8229600" cy="5168900"/>
          </a:xfrm>
        </p:spPr>
        <p:txBody>
          <a:bodyPr>
            <a:normAutofit fontScale="70000" lnSpcReduction="20000"/>
          </a:bodyPr>
          <a:lstStyle/>
          <a:p>
            <a:r>
              <a:rPr lang="en-US" dirty="0"/>
              <a:t>F</a:t>
            </a:r>
            <a:r>
              <a:rPr lang="en-US" dirty="0" smtClean="0"/>
              <a:t>inds </a:t>
            </a:r>
            <a:r>
              <a:rPr lang="en-US" dirty="0"/>
              <a:t>matches by taking each known classified example and "sliding" it across new audio files looking for good matches based on a distance metric. </a:t>
            </a:r>
            <a:endParaRPr lang="en-US" dirty="0" smtClean="0"/>
          </a:p>
          <a:p>
            <a:r>
              <a:rPr lang="en-US" dirty="0" smtClean="0"/>
              <a:t>Correlation </a:t>
            </a:r>
            <a:r>
              <a:rPr lang="en-US" dirty="0"/>
              <a:t>between 64-band spectral vectors is calculated using Pearson's correlation coefficient (PCC), with each pair of corresponding bands considered a single observation. </a:t>
            </a:r>
            <a:endParaRPr lang="en-US" dirty="0" smtClean="0"/>
          </a:p>
          <a:p>
            <a:r>
              <a:rPr lang="en-US" dirty="0" smtClean="0"/>
              <a:t>Because </a:t>
            </a:r>
            <a:r>
              <a:rPr lang="en-US" dirty="0"/>
              <a:t>PCC falls between -1 and 1, 1 is added to the correlation measure to produce a positive distance value. </a:t>
            </a:r>
            <a:endParaRPr lang="en-US" dirty="0" smtClean="0"/>
          </a:p>
          <a:p>
            <a:r>
              <a:rPr lang="en-US" dirty="0" smtClean="0"/>
              <a:t>Classification </a:t>
            </a:r>
            <a:r>
              <a:rPr lang="en-US" dirty="0"/>
              <a:t>probability is then calculated using the continuous weighting approach (i.e., kernel density). </a:t>
            </a:r>
            <a:endParaRPr lang="en-US" dirty="0" smtClean="0"/>
          </a:p>
          <a:p>
            <a:r>
              <a:rPr lang="en-US" dirty="0" smtClean="0"/>
              <a:t>The </a:t>
            </a:r>
            <a:r>
              <a:rPr lang="en-US" dirty="0"/>
              <a:t>class of each member of the training set is weighted according to its distance from the instance to be classified, with weight = 1.0 / (distance) ^ power, where power is determined by </a:t>
            </a:r>
            <a:r>
              <a:rPr lang="en-US" dirty="0" smtClean="0"/>
              <a:t>optimization.</a:t>
            </a:r>
          </a:p>
          <a:p>
            <a:r>
              <a:rPr lang="en-US" dirty="0" smtClean="0"/>
              <a:t>Finally</a:t>
            </a:r>
            <a:r>
              <a:rPr lang="en-US" dirty="0"/>
              <a:t>, the average of the weighted training set classes determines prediction probability</a:t>
            </a:r>
            <a:r>
              <a:rPr lang="en-US" dirty="0" smtClean="0"/>
              <a:t>.</a:t>
            </a:r>
          </a:p>
          <a:p>
            <a:r>
              <a:rPr lang="en-US" dirty="0" smtClean="0"/>
              <a:t>Accuracy is determined by </a:t>
            </a:r>
            <a:r>
              <a:rPr lang="de-DE" dirty="0" err="1"/>
              <a:t>cross</a:t>
            </a:r>
            <a:r>
              <a:rPr lang="de-DE" dirty="0"/>
              <a:t>-validation on </a:t>
            </a:r>
            <a:r>
              <a:rPr lang="de-DE" dirty="0" err="1"/>
              <a:t>the</a:t>
            </a:r>
            <a:r>
              <a:rPr lang="de-DE" dirty="0"/>
              <a:t> </a:t>
            </a:r>
            <a:r>
              <a:rPr lang="de-DE" dirty="0" err="1"/>
              <a:t>training</a:t>
            </a:r>
            <a:r>
              <a:rPr lang="de-DE" dirty="0"/>
              <a:t> </a:t>
            </a:r>
            <a:r>
              <a:rPr lang="de-DE" dirty="0" err="1" smtClean="0"/>
              <a:t>data</a:t>
            </a:r>
            <a:r>
              <a:rPr lang="de-DE" dirty="0" smtClean="0"/>
              <a:t>, </a:t>
            </a:r>
            <a:r>
              <a:rPr lang="de-DE" dirty="0" err="1" smtClean="0"/>
              <a:t>using</a:t>
            </a:r>
            <a:r>
              <a:rPr lang="de-DE" dirty="0" smtClean="0"/>
              <a:t> </a:t>
            </a:r>
            <a:r>
              <a:rPr lang="de-DE" dirty="0" err="1"/>
              <a:t>the</a:t>
            </a:r>
            <a:r>
              <a:rPr lang="de-DE" dirty="0"/>
              <a:t> </a:t>
            </a:r>
            <a:r>
              <a:rPr lang="de-DE" dirty="0" err="1"/>
              <a:t>leave</a:t>
            </a:r>
            <a:r>
              <a:rPr lang="de-DE" dirty="0"/>
              <a:t>-</a:t>
            </a:r>
            <a:r>
              <a:rPr lang="de-DE" dirty="0" err="1"/>
              <a:t>one</a:t>
            </a:r>
            <a:r>
              <a:rPr lang="de-DE" dirty="0"/>
              <a:t>-out </a:t>
            </a:r>
            <a:r>
              <a:rPr lang="de-DE" dirty="0" err="1" smtClean="0"/>
              <a:t>approach</a:t>
            </a:r>
            <a:endParaRPr lang="en-US" dirty="0"/>
          </a:p>
        </p:txBody>
      </p:sp>
    </p:spTree>
    <p:extLst>
      <p:ext uri="{BB962C8B-B14F-4D97-AF65-F5344CB8AC3E}">
        <p14:creationId xmlns:p14="http://schemas.microsoft.com/office/powerpoint/2010/main" val="25987619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Picture 3" descr="Screen Shot 2014-04-11 at 7.33.15 AM.png"/>
          <p:cNvPicPr>
            <a:picLocks noChangeAspect="1"/>
          </p:cNvPicPr>
          <p:nvPr/>
        </p:nvPicPr>
        <p:blipFill rotWithShape="1">
          <a:blip r:embed="rId3">
            <a:extLst>
              <a:ext uri="{28A0092B-C50C-407E-A947-70E740481C1C}">
                <a14:useLocalDpi xmlns:a14="http://schemas.microsoft.com/office/drawing/2010/main" val="0"/>
              </a:ext>
            </a:extLst>
          </a:blip>
          <a:srcRect l="2406" t="17556" r="2593"/>
          <a:stretch/>
        </p:blipFill>
        <p:spPr>
          <a:xfrm>
            <a:off x="614986" y="1128568"/>
            <a:ext cx="7897093" cy="4283364"/>
          </a:xfrm>
          <a:prstGeom prst="rect">
            <a:avLst/>
          </a:prstGeom>
        </p:spPr>
      </p:pic>
      <p:sp>
        <p:nvSpPr>
          <p:cNvPr id="5" name="TextBox 4"/>
          <p:cNvSpPr txBox="1"/>
          <p:nvPr/>
        </p:nvSpPr>
        <p:spPr>
          <a:xfrm>
            <a:off x="801914" y="5804255"/>
            <a:ext cx="7539970" cy="646331"/>
          </a:xfrm>
          <a:prstGeom prst="rect">
            <a:avLst/>
          </a:prstGeom>
          <a:noFill/>
        </p:spPr>
        <p:txBody>
          <a:bodyPr wrap="none" rtlCol="0">
            <a:spAutoFit/>
          </a:bodyPr>
          <a:lstStyle/>
          <a:p>
            <a:r>
              <a:rPr lang="en-US" sz="3600" dirty="0" smtClean="0"/>
              <a:t>http://</a:t>
            </a:r>
            <a:r>
              <a:rPr lang="en-US" sz="3600" dirty="0" err="1" smtClean="0"/>
              <a:t>www.tacc.utexas.edu</a:t>
            </a:r>
            <a:r>
              <a:rPr lang="en-US" sz="3600" dirty="0" smtClean="0"/>
              <a:t>/stampede</a:t>
            </a:r>
            <a:endParaRPr lang="en-US" sz="3600" dirty="0"/>
          </a:p>
        </p:txBody>
      </p:sp>
      <p:sp>
        <p:nvSpPr>
          <p:cNvPr id="6" name="Title 1"/>
          <p:cNvSpPr>
            <a:spLocks noGrp="1"/>
          </p:cNvSpPr>
          <p:nvPr>
            <p:ph type="title"/>
          </p:nvPr>
        </p:nvSpPr>
        <p:spPr>
          <a:xfrm>
            <a:off x="457200" y="156936"/>
            <a:ext cx="8229600" cy="1039091"/>
          </a:xfrm>
        </p:spPr>
        <p:txBody>
          <a:bodyPr/>
          <a:lstStyle/>
          <a:p>
            <a:r>
              <a:rPr lang="en-US" dirty="0" smtClean="0"/>
              <a:t>Running the model</a:t>
            </a:r>
            <a:endParaRPr lang="en-US" dirty="0"/>
          </a:p>
        </p:txBody>
      </p:sp>
      <p:pic>
        <p:nvPicPr>
          <p:cNvPr id="7" name="Picture 6" descr="Screen Shot 2014-04-11 at 7.33.15 AM.png"/>
          <p:cNvPicPr>
            <a:picLocks noChangeAspect="1"/>
          </p:cNvPicPr>
          <p:nvPr/>
        </p:nvPicPr>
        <p:blipFill rotWithShape="1">
          <a:blip r:embed="rId3">
            <a:extLst>
              <a:ext uri="{28A0092B-C50C-407E-A947-70E740481C1C}">
                <a14:useLocalDpi xmlns:a14="http://schemas.microsoft.com/office/drawing/2010/main" val="0"/>
              </a:ext>
            </a:extLst>
          </a:blip>
          <a:srcRect l="52148" t="17556" r="10575" b="58944"/>
          <a:stretch/>
        </p:blipFill>
        <p:spPr>
          <a:xfrm>
            <a:off x="1397530" y="1547668"/>
            <a:ext cx="6451071" cy="2541732"/>
          </a:xfrm>
          <a:prstGeom prst="rect">
            <a:avLst/>
          </a:prstGeom>
          <a:effectLst>
            <a:outerShdw blurRad="50800" dist="38100" dir="2700000" algn="tl" rotWithShape="0">
              <a:schemeClr val="tx1">
                <a:lumMod val="75000"/>
                <a:alpha val="43000"/>
              </a:schemeClr>
            </a:outerShdw>
          </a:effectLst>
        </p:spPr>
      </p:pic>
      <p:pic>
        <p:nvPicPr>
          <p:cNvPr id="8" name="Picture 7" descr="Screen Shot 2014-04-11 at 7.33.15 AM.png"/>
          <p:cNvPicPr>
            <a:picLocks noChangeAspect="1"/>
          </p:cNvPicPr>
          <p:nvPr/>
        </p:nvPicPr>
        <p:blipFill rotWithShape="1">
          <a:blip r:embed="rId3">
            <a:extLst>
              <a:ext uri="{28A0092B-C50C-407E-A947-70E740481C1C}">
                <a14:useLocalDpi xmlns:a14="http://schemas.microsoft.com/office/drawing/2010/main" val="0"/>
              </a:ext>
            </a:extLst>
          </a:blip>
          <a:srcRect l="11235" t="54771" r="50570" b="17118"/>
          <a:stretch/>
        </p:blipFill>
        <p:spPr>
          <a:xfrm>
            <a:off x="1308101" y="1917700"/>
            <a:ext cx="6515652" cy="2997200"/>
          </a:xfrm>
          <a:prstGeom prst="rect">
            <a:avLst/>
          </a:prstGeom>
          <a:effectLst>
            <a:outerShdw blurRad="50800" dist="38100" dir="2700000" algn="tl" rotWithShape="0">
              <a:schemeClr val="tx1">
                <a:lumMod val="85000"/>
                <a:alpha val="43000"/>
              </a:schemeClr>
            </a:outerShdw>
          </a:effectLst>
        </p:spPr>
      </p:pic>
    </p:spTree>
    <p:extLst>
      <p:ext uri="{BB962C8B-B14F-4D97-AF65-F5344CB8AC3E}">
        <p14:creationId xmlns:p14="http://schemas.microsoft.com/office/powerpoint/2010/main" val="3547745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nodeType="clickEffect">
                                  <p:stCondLst>
                                    <p:cond delay="0"/>
                                  </p:stCondLst>
                                  <p:childTnLst>
                                    <p:set>
                                      <p:cBhvr>
                                        <p:cTn id="14" dur="1" fill="hold">
                                          <p:stCondLst>
                                            <p:cond delay="0"/>
                                          </p:stCondLst>
                                        </p:cTn>
                                        <p:tgtEl>
                                          <p:spTgt spid="8"/>
                                        </p:tgtEl>
                                        <p:attrNameLst>
                                          <p:attrName>style.visibility</p:attrName>
                                        </p:attrNameLst>
                                      </p:cBhvr>
                                      <p:to>
                                        <p:strVal val="hidden"/>
                                      </p:to>
                                    </p:set>
                                  </p:childTnLst>
                                </p:cTn>
                              </p:par>
                              <p:par>
                                <p:cTn id="15" presetID="1" presetClass="exit" presetSubtype="0" fill="hold" nodeType="withEffect">
                                  <p:stCondLst>
                                    <p:cond delay="0"/>
                                  </p:stCondLst>
                                  <p:childTnLst>
                                    <p:set>
                                      <p:cBhvr>
                                        <p:cTn id="16"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WilliamsForgiveMeBetter.mov">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57200" y="975699"/>
            <a:ext cx="8229600" cy="5143500"/>
          </a:xfrm>
          <a:prstGeom prst="rect">
            <a:avLst/>
          </a:prstGeom>
          <a:ln>
            <a:solidFill>
              <a:schemeClr val="tx1">
                <a:lumMod val="50000"/>
                <a:lumOff val="50000"/>
              </a:schemeClr>
            </a:solidFill>
          </a:ln>
          <a:effectLst>
            <a:outerShdw blurRad="50800" dist="38100" dir="2700000" algn="tl" rotWithShape="0">
              <a:srgbClr val="000000">
                <a:alpha val="43000"/>
              </a:srgbClr>
            </a:outerShdw>
          </a:effectLst>
        </p:spPr>
      </p:pic>
      <p:sp>
        <p:nvSpPr>
          <p:cNvPr id="7" name="TextBox 6"/>
          <p:cNvSpPr txBox="1"/>
          <p:nvPr/>
        </p:nvSpPr>
        <p:spPr>
          <a:xfrm>
            <a:off x="3048001" y="6290778"/>
            <a:ext cx="2955331" cy="369332"/>
          </a:xfrm>
          <a:prstGeom prst="rect">
            <a:avLst/>
          </a:prstGeom>
          <a:noFill/>
        </p:spPr>
        <p:txBody>
          <a:bodyPr wrap="none" rtlCol="0">
            <a:spAutoFit/>
          </a:bodyPr>
          <a:lstStyle/>
          <a:p>
            <a:r>
              <a:rPr lang="en-US" dirty="0" smtClean="0"/>
              <a:t>Finding “Forgive Me” in ARLO</a:t>
            </a:r>
            <a:endParaRPr lang="en-US" dirty="0"/>
          </a:p>
        </p:txBody>
      </p:sp>
      <p:sp>
        <p:nvSpPr>
          <p:cNvPr id="9" name="Title 1"/>
          <p:cNvSpPr txBox="1">
            <a:spLocks/>
          </p:cNvSpPr>
          <p:nvPr/>
        </p:nvSpPr>
        <p:spPr>
          <a:xfrm>
            <a:off x="457200" y="36286"/>
            <a:ext cx="8229600" cy="114300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3600" dirty="0" smtClean="0"/>
              <a:t>A Cautionary Tale</a:t>
            </a:r>
            <a:endParaRPr lang="en-US" sz="3600" dirty="0"/>
          </a:p>
        </p:txBody>
      </p:sp>
    </p:spTree>
    <p:extLst>
      <p:ext uri="{BB962C8B-B14F-4D97-AF65-F5344CB8AC3E}">
        <p14:creationId xmlns:p14="http://schemas.microsoft.com/office/powerpoint/2010/main" val="235811715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800100" y="1308100"/>
            <a:ext cx="1274808" cy="369332"/>
          </a:xfrm>
          <a:prstGeom prst="rect">
            <a:avLst/>
          </a:prstGeom>
          <a:noFill/>
        </p:spPr>
        <p:txBody>
          <a:bodyPr wrap="none" rtlCol="0">
            <a:spAutoFit/>
          </a:bodyPr>
          <a:lstStyle/>
          <a:p>
            <a:r>
              <a:rPr lang="en-US" dirty="0" err="1" smtClean="0">
                <a:solidFill>
                  <a:schemeClr val="bg1"/>
                </a:solidFill>
              </a:rPr>
              <a:t>OpenMary</a:t>
            </a:r>
            <a:endParaRPr lang="en-US" dirty="0">
              <a:solidFill>
                <a:schemeClr val="bg1"/>
              </a:solidFill>
            </a:endParaRPr>
          </a:p>
        </p:txBody>
      </p:sp>
      <p:sp>
        <p:nvSpPr>
          <p:cNvPr id="10" name="TextBox 9"/>
          <p:cNvSpPr txBox="1"/>
          <p:nvPr/>
        </p:nvSpPr>
        <p:spPr>
          <a:xfrm>
            <a:off x="7162800" y="1109702"/>
            <a:ext cx="909286" cy="369332"/>
          </a:xfrm>
          <a:prstGeom prst="rect">
            <a:avLst/>
          </a:prstGeom>
          <a:noFill/>
        </p:spPr>
        <p:txBody>
          <a:bodyPr wrap="none" rtlCol="0">
            <a:spAutoFit/>
          </a:bodyPr>
          <a:lstStyle/>
          <a:p>
            <a:r>
              <a:rPr lang="en-US" dirty="0" err="1" smtClean="0">
                <a:solidFill>
                  <a:schemeClr val="bg1"/>
                </a:solidFill>
              </a:rPr>
              <a:t>Laynor</a:t>
            </a:r>
            <a:endParaRPr lang="en-US" dirty="0">
              <a:solidFill>
                <a:schemeClr val="bg1"/>
              </a:solidFill>
            </a:endParaRPr>
          </a:p>
        </p:txBody>
      </p:sp>
      <p:sp>
        <p:nvSpPr>
          <p:cNvPr id="11" name="TextBox 10"/>
          <p:cNvSpPr txBox="1"/>
          <p:nvPr/>
        </p:nvSpPr>
        <p:spPr>
          <a:xfrm>
            <a:off x="4164724" y="1148834"/>
            <a:ext cx="709449" cy="369332"/>
          </a:xfrm>
          <a:prstGeom prst="rect">
            <a:avLst/>
          </a:prstGeom>
          <a:noFill/>
        </p:spPr>
        <p:txBody>
          <a:bodyPr wrap="none" rtlCol="0">
            <a:spAutoFit/>
          </a:bodyPr>
          <a:lstStyle/>
          <a:p>
            <a:r>
              <a:rPr lang="en-US" dirty="0" smtClean="0">
                <a:solidFill>
                  <a:schemeClr val="bg1"/>
                </a:solidFill>
              </a:rPr>
              <a:t>Stein</a:t>
            </a:r>
            <a:endParaRPr lang="en-US" dirty="0">
              <a:solidFill>
                <a:schemeClr val="bg1"/>
              </a:solidFill>
            </a:endParaRPr>
          </a:p>
        </p:txBody>
      </p:sp>
      <p:pic>
        <p:nvPicPr>
          <p:cNvPr id="5" name="Picture 4" descr="Screen Shot 2014-11-02 at 11.47.04 AM.png"/>
          <p:cNvPicPr>
            <a:picLocks noChangeAspect="1"/>
          </p:cNvPicPr>
          <p:nvPr/>
        </p:nvPicPr>
        <p:blipFill rotWithShape="1">
          <a:blip r:embed="rId3">
            <a:extLst>
              <a:ext uri="{28A0092B-C50C-407E-A947-70E740481C1C}">
                <a14:useLocalDpi xmlns:a14="http://schemas.microsoft.com/office/drawing/2010/main" val="0"/>
              </a:ext>
            </a:extLst>
          </a:blip>
          <a:srcRect t="10102" r="4000" b="5802"/>
          <a:stretch/>
        </p:blipFill>
        <p:spPr>
          <a:xfrm>
            <a:off x="124373" y="1109702"/>
            <a:ext cx="8778292" cy="4806049"/>
          </a:xfrm>
          <a:prstGeom prst="rect">
            <a:avLst/>
          </a:prstGeom>
        </p:spPr>
      </p:pic>
      <p:sp>
        <p:nvSpPr>
          <p:cNvPr id="4" name="Oval 3"/>
          <p:cNvSpPr/>
          <p:nvPr/>
        </p:nvSpPr>
        <p:spPr>
          <a:xfrm>
            <a:off x="599414" y="1906032"/>
            <a:ext cx="914400" cy="914400"/>
          </a:xfrm>
          <a:prstGeom prst="ellipse">
            <a:avLst/>
          </a:prstGeom>
          <a:noFill/>
          <a:ln w="381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Title 1"/>
          <p:cNvSpPr>
            <a:spLocks noGrp="1"/>
          </p:cNvSpPr>
          <p:nvPr>
            <p:ph type="title"/>
          </p:nvPr>
        </p:nvSpPr>
        <p:spPr>
          <a:xfrm>
            <a:off x="457200" y="156936"/>
            <a:ext cx="8229600" cy="1039091"/>
          </a:xfrm>
        </p:spPr>
        <p:txBody>
          <a:bodyPr>
            <a:normAutofit fontScale="90000"/>
          </a:bodyPr>
          <a:lstStyle/>
          <a:p>
            <a:r>
              <a:rPr lang="en-US" dirty="0" smtClean="0"/>
              <a:t>Validate, re-run the model: reclassify</a:t>
            </a:r>
            <a:endParaRPr lang="en-US" dirty="0"/>
          </a:p>
        </p:txBody>
      </p:sp>
    </p:spTree>
    <p:extLst>
      <p:ext uri="{BB962C8B-B14F-4D97-AF65-F5344CB8AC3E}">
        <p14:creationId xmlns:p14="http://schemas.microsoft.com/office/powerpoint/2010/main" val="311313604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Screen Shot 2015-04-17 at 7.54.13 AM.png"/>
          <p:cNvPicPr>
            <a:picLocks noChangeAspect="1"/>
          </p:cNvPicPr>
          <p:nvPr/>
        </p:nvPicPr>
        <p:blipFill rotWithShape="1">
          <a:blip r:embed="rId2">
            <a:extLst>
              <a:ext uri="{28A0092B-C50C-407E-A947-70E740481C1C}">
                <a14:useLocalDpi xmlns:a14="http://schemas.microsoft.com/office/drawing/2010/main" val="0"/>
              </a:ext>
            </a:extLst>
          </a:blip>
          <a:srcRect t="25192" r="66667" b="48807"/>
          <a:stretch/>
        </p:blipFill>
        <p:spPr>
          <a:xfrm>
            <a:off x="1087315" y="1638300"/>
            <a:ext cx="7398565" cy="3606800"/>
          </a:xfrm>
          <a:prstGeom prst="rect">
            <a:avLst/>
          </a:prstGeom>
        </p:spPr>
      </p:pic>
      <p:sp>
        <p:nvSpPr>
          <p:cNvPr id="4" name="Title 3"/>
          <p:cNvSpPr>
            <a:spLocks noGrp="1"/>
          </p:cNvSpPr>
          <p:nvPr>
            <p:ph type="title"/>
          </p:nvPr>
        </p:nvSpPr>
        <p:spPr/>
        <p:txBody>
          <a:bodyPr/>
          <a:lstStyle/>
          <a:p>
            <a:endParaRPr lang="en-US"/>
          </a:p>
        </p:txBody>
      </p:sp>
      <p:sp>
        <p:nvSpPr>
          <p:cNvPr id="5" name="Title 1"/>
          <p:cNvSpPr txBox="1">
            <a:spLocks/>
          </p:cNvSpPr>
          <p:nvPr/>
        </p:nvSpPr>
        <p:spPr>
          <a:xfrm>
            <a:off x="609600" y="427038"/>
            <a:ext cx="8229600" cy="114300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mtClean="0"/>
              <a:t>Export Results</a:t>
            </a:r>
            <a:endParaRPr lang="en-US" dirty="0"/>
          </a:p>
        </p:txBody>
      </p:sp>
    </p:spTree>
    <p:extLst>
      <p:ext uri="{BB962C8B-B14F-4D97-AF65-F5344CB8AC3E}">
        <p14:creationId xmlns:p14="http://schemas.microsoft.com/office/powerpoint/2010/main" val="58665918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26593"/>
            <a:ext cx="8229600" cy="1039091"/>
          </a:xfrm>
        </p:spPr>
        <p:txBody>
          <a:bodyPr/>
          <a:lstStyle/>
          <a:p>
            <a:r>
              <a:rPr lang="en-US" dirty="0" smtClean="0"/>
              <a:t>Applause in </a:t>
            </a:r>
            <a:r>
              <a:rPr lang="en-US" dirty="0" err="1" smtClean="0"/>
              <a:t>PennSou</a:t>
            </a:r>
            <a:r>
              <a:rPr lang="en-US" dirty="0" smtClean="0"/>
              <a:t>: </a:t>
            </a:r>
            <a:r>
              <a:rPr lang="en-US" dirty="0" err="1" smtClean="0"/>
              <a:t>sinnd</a:t>
            </a:r>
            <a:endParaRPr lang="en-US" dirty="0"/>
          </a:p>
        </p:txBody>
      </p:sp>
      <p:sp>
        <p:nvSpPr>
          <p:cNvPr id="3" name="Content Placeholder 2"/>
          <p:cNvSpPr>
            <a:spLocks noGrp="1"/>
          </p:cNvSpPr>
          <p:nvPr>
            <p:ph idx="1"/>
          </p:nvPr>
        </p:nvSpPr>
        <p:spPr/>
        <p:txBody>
          <a:bodyPr>
            <a:normAutofit/>
          </a:bodyPr>
          <a:lstStyle/>
          <a:p>
            <a:r>
              <a:rPr lang="en-US" dirty="0" smtClean="0"/>
              <a:t>Picture of time slices</a:t>
            </a:r>
            <a:endParaRPr lang="en-US" dirty="0"/>
          </a:p>
        </p:txBody>
      </p:sp>
      <p:pic>
        <p:nvPicPr>
          <p:cNvPr id="5" name="Picture 4" descr="end_applause_set-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685800"/>
            <a:ext cx="8229600" cy="5486400"/>
          </a:xfrm>
          <a:prstGeom prst="rect">
            <a:avLst/>
          </a:prstGeom>
        </p:spPr>
      </p:pic>
      <p:sp>
        <p:nvSpPr>
          <p:cNvPr id="6" name="Title 1"/>
          <p:cNvSpPr txBox="1">
            <a:spLocks/>
          </p:cNvSpPr>
          <p:nvPr/>
        </p:nvSpPr>
        <p:spPr>
          <a:xfrm>
            <a:off x="457200" y="-17462"/>
            <a:ext cx="8229600" cy="114300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dirty="0" smtClean="0"/>
              <a:t>Visualizing results, single files</a:t>
            </a:r>
            <a:endParaRPr lang="en-US" dirty="0"/>
          </a:p>
        </p:txBody>
      </p:sp>
    </p:spTree>
    <p:extLst>
      <p:ext uri="{BB962C8B-B14F-4D97-AF65-F5344CB8AC3E}">
        <p14:creationId xmlns:p14="http://schemas.microsoft.com/office/powerpoint/2010/main" val="243582193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Smooth the results—7 seconds</a:t>
            </a:r>
            <a:endParaRPr lang="en-US" dirty="0"/>
          </a:p>
        </p:txBody>
      </p:sp>
      <p:pic>
        <p:nvPicPr>
          <p:cNvPr id="4" name="Picture 3" descr="Screen Shot 2016-05-26 at 8.29.21 AM.png"/>
          <p:cNvPicPr>
            <a:picLocks noChangeAspect="1"/>
          </p:cNvPicPr>
          <p:nvPr/>
        </p:nvPicPr>
        <p:blipFill rotWithShape="1">
          <a:blip r:embed="rId2">
            <a:extLst>
              <a:ext uri="{28A0092B-C50C-407E-A947-70E740481C1C}">
                <a14:useLocalDpi xmlns:a14="http://schemas.microsoft.com/office/drawing/2010/main" val="0"/>
              </a:ext>
            </a:extLst>
          </a:blip>
          <a:srcRect l="7500" t="20222" r="7222" b="6889"/>
          <a:stretch/>
        </p:blipFill>
        <p:spPr>
          <a:xfrm>
            <a:off x="685800" y="1727200"/>
            <a:ext cx="7797800" cy="4165600"/>
          </a:xfrm>
          <a:prstGeom prst="rect">
            <a:avLst/>
          </a:prstGeom>
        </p:spPr>
      </p:pic>
    </p:spTree>
    <p:extLst>
      <p:ext uri="{BB962C8B-B14F-4D97-AF65-F5344CB8AC3E}">
        <p14:creationId xmlns:p14="http://schemas.microsoft.com/office/powerpoint/2010/main" val="3505923943"/>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4" name="Picture 3" descr="Screen Shot 2016-05-26 at 10.12.18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8501" y="595811"/>
            <a:ext cx="3530600" cy="5914901"/>
          </a:xfrm>
          <a:prstGeom prst="rect">
            <a:avLst/>
          </a:prstGeom>
        </p:spPr>
      </p:pic>
      <p:sp>
        <p:nvSpPr>
          <p:cNvPr id="5" name="TextBox 4"/>
          <p:cNvSpPr txBox="1"/>
          <p:nvPr/>
        </p:nvSpPr>
        <p:spPr>
          <a:xfrm>
            <a:off x="5270500" y="2906931"/>
            <a:ext cx="3118424" cy="646331"/>
          </a:xfrm>
          <a:prstGeom prst="rect">
            <a:avLst/>
          </a:prstGeom>
          <a:noFill/>
        </p:spPr>
        <p:txBody>
          <a:bodyPr wrap="none" rtlCol="0">
            <a:spAutoFit/>
          </a:bodyPr>
          <a:lstStyle/>
          <a:p>
            <a:r>
              <a:rPr lang="en-US" dirty="0" smtClean="0"/>
              <a:t>Blue: mean applause length</a:t>
            </a:r>
          </a:p>
          <a:p>
            <a:r>
              <a:rPr lang="en-US" dirty="0" smtClean="0"/>
              <a:t>Orange: mean recording length</a:t>
            </a:r>
            <a:endParaRPr lang="en-US" dirty="0"/>
          </a:p>
        </p:txBody>
      </p:sp>
      <p:sp>
        <p:nvSpPr>
          <p:cNvPr id="6" name="TextBox 5"/>
          <p:cNvSpPr txBox="1"/>
          <p:nvPr/>
        </p:nvSpPr>
        <p:spPr>
          <a:xfrm>
            <a:off x="4952257" y="2312432"/>
            <a:ext cx="3601767" cy="461665"/>
          </a:xfrm>
          <a:prstGeom prst="rect">
            <a:avLst/>
          </a:prstGeom>
          <a:noFill/>
        </p:spPr>
        <p:txBody>
          <a:bodyPr wrap="none" rtlCol="0">
            <a:spAutoFit/>
          </a:bodyPr>
          <a:lstStyle/>
          <a:p>
            <a:r>
              <a:rPr lang="en-US" sz="2400" dirty="0" smtClean="0"/>
              <a:t>Applause by Reading Series</a:t>
            </a:r>
            <a:endParaRPr lang="en-US" sz="2400" dirty="0"/>
          </a:p>
        </p:txBody>
      </p:sp>
      <p:sp>
        <p:nvSpPr>
          <p:cNvPr id="7" name="Title 1"/>
          <p:cNvSpPr txBox="1">
            <a:spLocks/>
          </p:cNvSpPr>
          <p:nvPr/>
        </p:nvSpPr>
        <p:spPr>
          <a:xfrm>
            <a:off x="457200" y="-17462"/>
            <a:ext cx="8229600" cy="1143000"/>
          </a:xfrm>
          <a:prstGeom prst="rect">
            <a:avLst/>
          </a:prstGeom>
        </p:spPr>
        <p:txBody>
          <a:bodyPr vert="horz" lIns="91440" tIns="45720" rIns="91440" bIns="45720" rtlCol="0" anchor="ctr">
            <a:normAutofit fontScale="92500"/>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dirty="0" smtClean="0"/>
              <a:t>Visualizing results, aggregate groups</a:t>
            </a:r>
            <a:endParaRPr lang="en-US" dirty="0"/>
          </a:p>
        </p:txBody>
      </p:sp>
    </p:spTree>
    <p:extLst>
      <p:ext uri="{BB962C8B-B14F-4D97-AF65-F5344CB8AC3E}">
        <p14:creationId xmlns:p14="http://schemas.microsoft.com/office/powerpoint/2010/main" val="1532707061"/>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9093"/>
            <a:ext cx="8229600" cy="1039091"/>
          </a:xfrm>
        </p:spPr>
        <p:txBody>
          <a:bodyPr>
            <a:normAutofit/>
          </a:bodyPr>
          <a:lstStyle/>
          <a:p>
            <a:r>
              <a:rPr lang="en-US" dirty="0" smtClean="0"/>
              <a:t>Publish</a:t>
            </a:r>
            <a:endParaRPr lang="en-US" dirty="0"/>
          </a:p>
        </p:txBody>
      </p:sp>
      <p:sp>
        <p:nvSpPr>
          <p:cNvPr id="8" name="TextBox 7"/>
          <p:cNvSpPr txBox="1"/>
          <p:nvPr/>
        </p:nvSpPr>
        <p:spPr>
          <a:xfrm>
            <a:off x="3189111" y="6119199"/>
            <a:ext cx="2802833" cy="369332"/>
          </a:xfrm>
          <a:prstGeom prst="rect">
            <a:avLst/>
          </a:prstGeom>
          <a:noFill/>
        </p:spPr>
        <p:txBody>
          <a:bodyPr wrap="none" rtlCol="0">
            <a:spAutoFit/>
          </a:bodyPr>
          <a:lstStyle/>
          <a:p>
            <a:r>
              <a:rPr lang="en-US" dirty="0"/>
              <a:t>http://</a:t>
            </a:r>
            <a:r>
              <a:rPr lang="en-US" dirty="0" err="1"/>
              <a:t>culturalanalytics.org</a:t>
            </a:r>
            <a:r>
              <a:rPr lang="en-US" dirty="0"/>
              <a:t>/</a:t>
            </a:r>
          </a:p>
        </p:txBody>
      </p:sp>
      <p:pic>
        <p:nvPicPr>
          <p:cNvPr id="4" name="Picture 3" descr="Screen Shot 2016-05-24 at 4.13.59 PM.png"/>
          <p:cNvPicPr>
            <a:picLocks noChangeAspect="1"/>
          </p:cNvPicPr>
          <p:nvPr/>
        </p:nvPicPr>
        <p:blipFill rotWithShape="1">
          <a:blip r:embed="rId2">
            <a:extLst>
              <a:ext uri="{28A0092B-C50C-407E-A947-70E740481C1C}">
                <a14:useLocalDpi xmlns:a14="http://schemas.microsoft.com/office/drawing/2010/main" val="0"/>
              </a:ext>
            </a:extLst>
          </a:blip>
          <a:srcRect l="3196" t="14000" r="22777" b="5111"/>
          <a:stretch/>
        </p:blipFill>
        <p:spPr>
          <a:xfrm>
            <a:off x="660809" y="1048184"/>
            <a:ext cx="7276691" cy="4969448"/>
          </a:xfrm>
          <a:prstGeom prst="rect">
            <a:avLst/>
          </a:prstGeom>
        </p:spPr>
      </p:pic>
      <p:sp>
        <p:nvSpPr>
          <p:cNvPr id="6" name="Rectangle 5"/>
          <p:cNvSpPr/>
          <p:nvPr/>
        </p:nvSpPr>
        <p:spPr>
          <a:xfrm>
            <a:off x="4051300" y="2003399"/>
            <a:ext cx="3517900" cy="1437132"/>
          </a:xfrm>
          <a:prstGeom prst="rect">
            <a:avLst/>
          </a:prstGeom>
          <a:noFill/>
          <a:ln w="254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2036391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Screen Shot 2013-11-04 at 11.44.03 AM.png"/>
          <p:cNvPicPr>
            <a:picLocks noGrp="1" noChangeAspect="1"/>
          </p:cNvPicPr>
          <p:nvPr>
            <p:ph idx="1"/>
          </p:nvPr>
        </p:nvPicPr>
        <p:blipFill rotWithShape="1">
          <a:blip r:embed="rId2">
            <a:extLst>
              <a:ext uri="{28A0092B-C50C-407E-A947-70E740481C1C}">
                <a14:useLocalDpi xmlns:a14="http://schemas.microsoft.com/office/drawing/2010/main" val="0"/>
              </a:ext>
            </a:extLst>
          </a:blip>
          <a:srcRect t="18174" b="6003"/>
          <a:stretch/>
        </p:blipFill>
        <p:spPr>
          <a:xfrm>
            <a:off x="45720" y="1365684"/>
            <a:ext cx="9052561" cy="4289921"/>
          </a:xfrm>
        </p:spPr>
      </p:pic>
      <p:sp>
        <p:nvSpPr>
          <p:cNvPr id="7" name="Title 1"/>
          <p:cNvSpPr txBox="1">
            <a:spLocks/>
          </p:cNvSpPr>
          <p:nvPr/>
        </p:nvSpPr>
        <p:spPr>
          <a:xfrm>
            <a:off x="457200" y="5818909"/>
            <a:ext cx="8229600" cy="1039091"/>
          </a:xfrm>
          <a:prstGeom prst="rect">
            <a:avLst/>
          </a:prstGeom>
        </p:spPr>
        <p:txBody>
          <a:bodyPr vert="horz" lIns="91440" tIns="45720" rIns="91440" bIns="45720" rtlCol="0" anchor="ctr">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US" dirty="0"/>
          </a:p>
        </p:txBody>
      </p:sp>
      <p:sp>
        <p:nvSpPr>
          <p:cNvPr id="8" name="Title 1"/>
          <p:cNvSpPr txBox="1">
            <a:spLocks/>
          </p:cNvSpPr>
          <p:nvPr/>
        </p:nvSpPr>
        <p:spPr>
          <a:xfrm>
            <a:off x="457200" y="326593"/>
            <a:ext cx="8229600" cy="1039091"/>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dirty="0" smtClean="0"/>
              <a:t>So? Applause in </a:t>
            </a:r>
            <a:r>
              <a:rPr lang="en-US" dirty="0" err="1" smtClean="0"/>
              <a:t>PennSound</a:t>
            </a:r>
            <a:endParaRPr lang="en-US" dirty="0"/>
          </a:p>
        </p:txBody>
      </p:sp>
    </p:spTree>
    <p:extLst>
      <p:ext uri="{BB962C8B-B14F-4D97-AF65-F5344CB8AC3E}">
        <p14:creationId xmlns:p14="http://schemas.microsoft.com/office/powerpoint/2010/main" val="353136655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Overall questions</a:t>
            </a:r>
            <a:endParaRPr lang="en-US" dirty="0"/>
          </a:p>
        </p:txBody>
      </p:sp>
      <p:sp>
        <p:nvSpPr>
          <p:cNvPr id="3" name="Content Placeholder 2"/>
          <p:cNvSpPr>
            <a:spLocks noGrp="1"/>
          </p:cNvSpPr>
          <p:nvPr>
            <p:ph idx="1"/>
          </p:nvPr>
        </p:nvSpPr>
        <p:spPr/>
        <p:txBody>
          <a:bodyPr/>
          <a:lstStyle/>
          <a:p>
            <a:pPr marL="514350" indent="-514350">
              <a:buFont typeface="+mj-lt"/>
              <a:buAutoNum type="arabicPeriod"/>
            </a:pPr>
            <a:r>
              <a:rPr lang="en-US" dirty="0" smtClean="0"/>
              <a:t>What are salient, interesting features? And to whom? For what questions?</a:t>
            </a:r>
          </a:p>
          <a:p>
            <a:pPr marL="514350" indent="-514350">
              <a:buFont typeface="+mj-lt"/>
              <a:buAutoNum type="arabicPeriod"/>
            </a:pPr>
            <a:r>
              <a:rPr lang="en-US" dirty="0"/>
              <a:t>W</a:t>
            </a:r>
            <a:r>
              <a:rPr lang="en-US" dirty="0" smtClean="0"/>
              <a:t>hat do we call them? And does it matter? </a:t>
            </a:r>
            <a:endParaRPr lang="en-US" dirty="0"/>
          </a:p>
        </p:txBody>
      </p:sp>
    </p:spTree>
    <p:extLst>
      <p:ext uri="{BB962C8B-B14F-4D97-AF65-F5344CB8AC3E}">
        <p14:creationId xmlns:p14="http://schemas.microsoft.com/office/powerpoint/2010/main" val="29926506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6038"/>
            <a:ext cx="8229600" cy="1143000"/>
          </a:xfrm>
        </p:spPr>
        <p:txBody>
          <a:bodyPr/>
          <a:lstStyle/>
          <a:p>
            <a:r>
              <a:rPr lang="en-US" dirty="0" smtClean="0"/>
              <a:t>Method</a:t>
            </a:r>
            <a:endParaRPr lang="en-US" dirty="0"/>
          </a:p>
        </p:txBody>
      </p:sp>
      <p:sp>
        <p:nvSpPr>
          <p:cNvPr id="3" name="Content Placeholder 2"/>
          <p:cNvSpPr>
            <a:spLocks noGrp="1"/>
          </p:cNvSpPr>
          <p:nvPr>
            <p:ph idx="1"/>
          </p:nvPr>
        </p:nvSpPr>
        <p:spPr>
          <a:xfrm>
            <a:off x="457200" y="1207655"/>
            <a:ext cx="8229600" cy="5865091"/>
          </a:xfrm>
        </p:spPr>
        <p:txBody>
          <a:bodyPr>
            <a:normAutofit fontScale="70000" lnSpcReduction="20000"/>
          </a:bodyPr>
          <a:lstStyle/>
          <a:p>
            <a:pPr marL="514350" indent="-514350">
              <a:buFont typeface="+mj-lt"/>
              <a:buAutoNum type="arabicPeriod"/>
            </a:pPr>
            <a:r>
              <a:rPr lang="en-US" dirty="0" smtClean="0"/>
              <a:t>Ingested approximately 36,000 MP3s (6,200 hours) from </a:t>
            </a:r>
            <a:r>
              <a:rPr lang="en-US" dirty="0" err="1" smtClean="0"/>
              <a:t>PennSound</a:t>
            </a:r>
            <a:r>
              <a:rPr lang="en-US" dirty="0" smtClean="0"/>
              <a:t> into ARLO.</a:t>
            </a:r>
          </a:p>
          <a:p>
            <a:pPr marL="514350" indent="-514350">
              <a:buFont typeface="+mj-lt"/>
              <a:buAutoNum type="arabicPeriod"/>
            </a:pPr>
            <a:r>
              <a:rPr lang="en-US" dirty="0" smtClean="0"/>
              <a:t>De-duplicated, 30,257 files remaining (5374.89 hours). </a:t>
            </a:r>
          </a:p>
          <a:p>
            <a:pPr marL="514350" indent="-514350">
              <a:buFont typeface="+mj-lt"/>
              <a:buAutoNum type="arabicPeriod"/>
            </a:pPr>
            <a:r>
              <a:rPr lang="en-US" dirty="0" smtClean="0"/>
              <a:t>Chose </a:t>
            </a:r>
            <a:r>
              <a:rPr lang="en-US" dirty="0"/>
              <a:t>2,000 files at random, manually examined them for instances of applause, and </a:t>
            </a:r>
            <a:endParaRPr lang="en-US" dirty="0" smtClean="0"/>
          </a:p>
          <a:p>
            <a:pPr marL="514350" indent="-514350">
              <a:buFont typeface="+mj-lt"/>
              <a:buAutoNum type="arabicPeriod"/>
            </a:pPr>
            <a:r>
              <a:rPr lang="en-US" dirty="0"/>
              <a:t>C</a:t>
            </a:r>
            <a:r>
              <a:rPr lang="en-US" dirty="0" smtClean="0"/>
              <a:t>hose </a:t>
            </a:r>
            <a:r>
              <a:rPr lang="en-US" dirty="0"/>
              <a:t>one instance of applause per recording until we had an example training set of 852 three-second tags, including 582 3-second instances of non-applause (3492 0.5-second examples) and 270 3-second instances of applause (1620 0.5-second examples)</a:t>
            </a:r>
            <a:r>
              <a:rPr lang="en-US" dirty="0" smtClean="0"/>
              <a:t>.</a:t>
            </a:r>
          </a:p>
          <a:p>
            <a:pPr marL="514350" indent="-514350">
              <a:buFont typeface="+mj-lt"/>
              <a:buAutoNum type="arabicPeriod"/>
            </a:pPr>
            <a:r>
              <a:rPr lang="en-US" dirty="0" smtClean="0"/>
              <a:t>Optimized through </a:t>
            </a:r>
            <a:r>
              <a:rPr lang="en-US" dirty="0"/>
              <a:t>100 </a:t>
            </a:r>
            <a:r>
              <a:rPr lang="en-US" dirty="0" smtClean="0"/>
              <a:t>iterations. Used </a:t>
            </a:r>
            <a:r>
              <a:rPr lang="en-US" dirty="0"/>
              <a:t>the following </a:t>
            </a:r>
            <a:r>
              <a:rPr lang="en-US" dirty="0" smtClean="0"/>
              <a:t>parameters: </a:t>
            </a:r>
          </a:p>
          <a:p>
            <a:pPr lvl="1"/>
            <a:r>
              <a:rPr lang="en-US" dirty="0" smtClean="0"/>
              <a:t>0.5</a:t>
            </a:r>
            <a:r>
              <a:rPr lang="en-US" dirty="0"/>
              <a:t>-second spectral resolution; </a:t>
            </a:r>
            <a:endParaRPr lang="en-US" dirty="0" smtClean="0"/>
          </a:p>
          <a:p>
            <a:pPr lvl="1"/>
            <a:r>
              <a:rPr lang="en-US" dirty="0" smtClean="0"/>
              <a:t>0.5 </a:t>
            </a:r>
            <a:r>
              <a:rPr lang="en-US" dirty="0"/>
              <a:t>damping factor; </a:t>
            </a:r>
            <a:endParaRPr lang="en-US" dirty="0" smtClean="0"/>
          </a:p>
          <a:p>
            <a:pPr lvl="1"/>
            <a:r>
              <a:rPr lang="en-US" dirty="0" smtClean="0"/>
              <a:t>0.8 </a:t>
            </a:r>
            <a:r>
              <a:rPr lang="en-US" dirty="0"/>
              <a:t>weighting power; </a:t>
            </a:r>
            <a:endParaRPr lang="en-US" dirty="0" smtClean="0"/>
          </a:p>
          <a:p>
            <a:pPr lvl="1"/>
            <a:r>
              <a:rPr lang="en-US" dirty="0" smtClean="0"/>
              <a:t>600 </a:t>
            </a:r>
            <a:r>
              <a:rPr lang="en-US" dirty="0"/>
              <a:t>Hz minimum frequency; </a:t>
            </a:r>
            <a:endParaRPr lang="en-US" dirty="0" smtClean="0"/>
          </a:p>
          <a:p>
            <a:pPr lvl="1"/>
            <a:r>
              <a:rPr lang="en-US" dirty="0" smtClean="0"/>
              <a:t>5000 </a:t>
            </a:r>
            <a:r>
              <a:rPr lang="en-US" dirty="0"/>
              <a:t>Hz maximum frequency; </a:t>
            </a:r>
            <a:endParaRPr lang="en-US" dirty="0" smtClean="0"/>
          </a:p>
          <a:p>
            <a:pPr lvl="1"/>
            <a:r>
              <a:rPr lang="en-US" dirty="0" smtClean="0"/>
              <a:t>64 </a:t>
            </a:r>
            <a:r>
              <a:rPr lang="en-US" dirty="0"/>
              <a:t>spectral bands; spectral sampling rate of 2 (i.e., half-second resolution).</a:t>
            </a:r>
          </a:p>
        </p:txBody>
      </p:sp>
    </p:spTree>
    <p:extLst>
      <p:ext uri="{BB962C8B-B14F-4D97-AF65-F5344CB8AC3E}">
        <p14:creationId xmlns:p14="http://schemas.microsoft.com/office/powerpoint/2010/main" val="23235004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Smoothing and Cutoff(s)</a:t>
            </a:r>
            <a:endParaRPr lang="en-US" dirty="0"/>
          </a:p>
        </p:txBody>
      </p:sp>
      <p:sp>
        <p:nvSpPr>
          <p:cNvPr id="3" name="Content Placeholder 2"/>
          <p:cNvSpPr>
            <a:spLocks noGrp="1"/>
          </p:cNvSpPr>
          <p:nvPr>
            <p:ph idx="1"/>
          </p:nvPr>
        </p:nvSpPr>
        <p:spPr/>
        <p:txBody>
          <a:bodyPr>
            <a:normAutofit fontScale="70000" lnSpcReduction="20000"/>
          </a:bodyPr>
          <a:lstStyle/>
          <a:p>
            <a:pPr marL="0" indent="0">
              <a:buNone/>
            </a:pPr>
            <a:r>
              <a:rPr lang="en-US" dirty="0"/>
              <a:t>Working with the </a:t>
            </a:r>
            <a:r>
              <a:rPr lang="en-US" dirty="0" smtClean="0"/>
              <a:t>results, </a:t>
            </a:r>
            <a:r>
              <a:rPr lang="en-US" dirty="0"/>
              <a:t>we ran tests to understand the optimal smoothing window size and classification cutoff </a:t>
            </a:r>
            <a:r>
              <a:rPr lang="en-US" dirty="0" smtClean="0"/>
              <a:t>threshold </a:t>
            </a:r>
            <a:endParaRPr lang="en-US" dirty="0"/>
          </a:p>
          <a:p>
            <a:pPr marL="514350" indent="-514350">
              <a:buFont typeface="+mj-lt"/>
              <a:buAutoNum type="arabicPeriod"/>
            </a:pPr>
            <a:r>
              <a:rPr lang="en-US" dirty="0"/>
              <a:t>C</a:t>
            </a:r>
            <a:r>
              <a:rPr lang="en-US" dirty="0" smtClean="0"/>
              <a:t>reated </a:t>
            </a:r>
            <a:r>
              <a:rPr lang="en-US" dirty="0"/>
              <a:t>an evaluation set comprising 2,000 files from </a:t>
            </a:r>
            <a:r>
              <a:rPr lang="en-US" dirty="0" err="1"/>
              <a:t>PennSound</a:t>
            </a:r>
            <a:r>
              <a:rPr lang="en-US" dirty="0"/>
              <a:t> known to be full-length public poetry performances. </a:t>
            </a:r>
          </a:p>
          <a:p>
            <a:pPr lvl="1"/>
            <a:r>
              <a:rPr lang="en-US" dirty="0" smtClean="0"/>
              <a:t>took </a:t>
            </a:r>
            <a:r>
              <a:rPr lang="en-US" dirty="0"/>
              <a:t>place between the 1950s and 2010s all over the United States, falling predominantly in the </a:t>
            </a:r>
            <a:r>
              <a:rPr lang="en-US" dirty="0" smtClean="0"/>
              <a:t>Northeast</a:t>
            </a:r>
          </a:p>
          <a:p>
            <a:pPr lvl="1"/>
            <a:r>
              <a:rPr lang="en-US" dirty="0" smtClean="0"/>
              <a:t>range </a:t>
            </a:r>
            <a:r>
              <a:rPr lang="en-US" dirty="0"/>
              <a:t>in length from just a few minutes to over an </a:t>
            </a:r>
            <a:r>
              <a:rPr lang="en-US" dirty="0" smtClean="0"/>
              <a:t>hour</a:t>
            </a:r>
          </a:p>
          <a:p>
            <a:pPr marL="514350" indent="-514350">
              <a:buFont typeface="+mj-lt"/>
              <a:buAutoNum type="arabicPeriod"/>
            </a:pPr>
            <a:r>
              <a:rPr lang="en-US" dirty="0" smtClean="0"/>
              <a:t>From </a:t>
            </a:r>
            <a:r>
              <a:rPr lang="en-US" dirty="0"/>
              <a:t>these 2,000 readings we selected 10,000 half-second clips at random, manually classifying each as either applause or non-applause. This body of ground truth data allowed us to compare model performance across the two dimensions of our parameter space: smoothing window size and classification cutoff threshold. </a:t>
            </a:r>
            <a:endParaRPr lang="en-US" dirty="0" smtClean="0"/>
          </a:p>
          <a:p>
            <a:pPr marL="514350" indent="-514350">
              <a:buFont typeface="+mj-lt"/>
              <a:buAutoNum type="arabicPeriod"/>
            </a:pPr>
            <a:r>
              <a:rPr lang="en-US" dirty="0" smtClean="0"/>
              <a:t>In </a:t>
            </a:r>
            <a:r>
              <a:rPr lang="en-US" dirty="0"/>
              <a:t>addition to using a standard "flat" rolling average, we also compared the performance of </a:t>
            </a:r>
            <a:r>
              <a:rPr lang="en-US" dirty="0" err="1"/>
              <a:t>Hann</a:t>
            </a:r>
            <a:r>
              <a:rPr lang="en-US" dirty="0"/>
              <a:t> window smoothing.</a:t>
            </a:r>
          </a:p>
        </p:txBody>
      </p:sp>
    </p:spTree>
    <p:extLst>
      <p:ext uri="{BB962C8B-B14F-4D97-AF65-F5344CB8AC3E}">
        <p14:creationId xmlns:p14="http://schemas.microsoft.com/office/powerpoint/2010/main" val="1320358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ARLO Performance</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t>non</a:t>
            </a:r>
            <a:r>
              <a:rPr lang="en-US" dirty="0"/>
              <a:t>-applause dramatically outnumber applause in the recordings under study </a:t>
            </a:r>
            <a:r>
              <a:rPr lang="en-US" dirty="0" smtClean="0"/>
              <a:t>(applause = 1.15</a:t>
            </a:r>
            <a:r>
              <a:rPr lang="en-US" dirty="0"/>
              <a:t>% of our ground truth set), overall accuracy is a poor measure of our models' </a:t>
            </a:r>
            <a:r>
              <a:rPr lang="en-US" dirty="0" smtClean="0"/>
              <a:t>performance</a:t>
            </a:r>
          </a:p>
          <a:p>
            <a:r>
              <a:rPr lang="en-US" dirty="0" smtClean="0"/>
              <a:t>used </a:t>
            </a:r>
            <a:r>
              <a:rPr lang="en-US" dirty="0"/>
              <a:t>the Matthews correlation coefficient (MCC) as an overall measure of model performance. </a:t>
            </a:r>
            <a:endParaRPr lang="en-US" dirty="0" smtClean="0"/>
          </a:p>
          <a:p>
            <a:r>
              <a:rPr lang="en-US" dirty="0" smtClean="0"/>
              <a:t>After </a:t>
            </a:r>
            <a:r>
              <a:rPr lang="en-US" dirty="0"/>
              <a:t>comparing 676 configurations, we found that the optimal approach was using IBL with </a:t>
            </a:r>
            <a:r>
              <a:rPr lang="en-US" dirty="0" err="1"/>
              <a:t>Hann</a:t>
            </a:r>
            <a:r>
              <a:rPr lang="en-US" dirty="0"/>
              <a:t> smoothing over 14 windows (7 seconds) and a threshold of 0.6, achieving an MCC of 0.7606. </a:t>
            </a:r>
          </a:p>
        </p:txBody>
      </p:sp>
    </p:spTree>
    <p:extLst>
      <p:ext uri="{BB962C8B-B14F-4D97-AF65-F5344CB8AC3E}">
        <p14:creationId xmlns:p14="http://schemas.microsoft.com/office/powerpoint/2010/main" val="25642632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4" name="Content Placeholder 3" descr="Screen Shot 2016-05-25 at 12.36.11 PM.png"/>
          <p:cNvPicPr>
            <a:picLocks noGrp="1" noChangeAspect="1"/>
          </p:cNvPicPr>
          <p:nvPr>
            <p:ph idx="1"/>
          </p:nvPr>
        </p:nvPicPr>
        <p:blipFill rotWithShape="1">
          <a:blip r:embed="rId2">
            <a:extLst>
              <a:ext uri="{28A0092B-C50C-407E-A947-70E740481C1C}">
                <a14:useLocalDpi xmlns:a14="http://schemas.microsoft.com/office/drawing/2010/main" val="0"/>
              </a:ext>
            </a:extLst>
          </a:blip>
          <a:srcRect l="12963" t="39584" r="31173" b="36218"/>
          <a:stretch/>
        </p:blipFill>
        <p:spPr>
          <a:xfrm>
            <a:off x="107783" y="1651000"/>
            <a:ext cx="8756817" cy="2370630"/>
          </a:xfrm>
        </p:spPr>
      </p:pic>
      <p:sp>
        <p:nvSpPr>
          <p:cNvPr id="5" name="Rectangle 4"/>
          <p:cNvSpPr/>
          <p:nvPr/>
        </p:nvSpPr>
        <p:spPr>
          <a:xfrm>
            <a:off x="749300" y="4985435"/>
            <a:ext cx="7835900" cy="369332"/>
          </a:xfrm>
          <a:prstGeom prst="rect">
            <a:avLst/>
          </a:prstGeom>
        </p:spPr>
        <p:txBody>
          <a:bodyPr wrap="square">
            <a:spAutoFit/>
          </a:bodyPr>
          <a:lstStyle/>
          <a:p>
            <a:r>
              <a:rPr lang="en-US" dirty="0" smtClean="0"/>
              <a:t> </a:t>
            </a:r>
            <a:r>
              <a:rPr lang="en-US" dirty="0"/>
              <a:t>IBL Model Training Set Evaluation Confusion Matrix; Average Over 852 Folds</a:t>
            </a:r>
          </a:p>
        </p:txBody>
      </p:sp>
    </p:spTree>
    <p:extLst>
      <p:ext uri="{BB962C8B-B14F-4D97-AF65-F5344CB8AC3E}">
        <p14:creationId xmlns:p14="http://schemas.microsoft.com/office/powerpoint/2010/main" val="60978192"/>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26593"/>
            <a:ext cx="8229600" cy="1039091"/>
          </a:xfrm>
        </p:spPr>
        <p:txBody>
          <a:bodyPr>
            <a:normAutofit/>
          </a:bodyPr>
          <a:lstStyle/>
          <a:p>
            <a:r>
              <a:rPr lang="en-US" dirty="0" smtClean="0"/>
              <a:t> So, we can do it, but </a:t>
            </a:r>
            <a:r>
              <a:rPr lang="en-US" i="1" dirty="0" smtClean="0"/>
              <a:t>why</a:t>
            </a:r>
            <a:r>
              <a:rPr lang="en-US" dirty="0" smtClean="0"/>
              <a:t>?</a:t>
            </a:r>
            <a:endParaRPr lang="en-US" dirty="0"/>
          </a:p>
        </p:txBody>
      </p:sp>
      <p:sp>
        <p:nvSpPr>
          <p:cNvPr id="5" name="Content Placeholder 4"/>
          <p:cNvSpPr>
            <a:spLocks noGrp="1"/>
          </p:cNvSpPr>
          <p:nvPr>
            <p:ph idx="1"/>
          </p:nvPr>
        </p:nvSpPr>
        <p:spPr/>
        <p:txBody>
          <a:bodyPr/>
          <a:lstStyle/>
          <a:p>
            <a:r>
              <a:rPr lang="en-US" dirty="0"/>
              <a:t>A</a:t>
            </a:r>
            <a:r>
              <a:rPr lang="en-US" dirty="0" smtClean="0"/>
              <a:t>pplause </a:t>
            </a:r>
            <a:r>
              <a:rPr lang="en-US" dirty="0"/>
              <a:t>as delimiter between </a:t>
            </a:r>
            <a:r>
              <a:rPr lang="en-US" dirty="0" smtClean="0"/>
              <a:t>readings</a:t>
            </a:r>
            <a:endParaRPr lang="en-US" dirty="0"/>
          </a:p>
          <a:p>
            <a:pPr marL="0" indent="0">
              <a:buNone/>
            </a:pPr>
            <a:endParaRPr lang="en-US" dirty="0"/>
          </a:p>
        </p:txBody>
      </p:sp>
    </p:spTree>
    <p:extLst>
      <p:ext uri="{BB962C8B-B14F-4D97-AF65-F5344CB8AC3E}">
        <p14:creationId xmlns:p14="http://schemas.microsoft.com/office/powerpoint/2010/main" val="1149050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92778"/>
            <a:ext cx="8229600" cy="1143000"/>
          </a:xfrm>
        </p:spPr>
        <p:txBody>
          <a:bodyPr/>
          <a:lstStyle/>
          <a:p>
            <a:r>
              <a:rPr lang="en-US" dirty="0" smtClean="0"/>
              <a:t>So, what if?</a:t>
            </a:r>
            <a:endParaRPr lang="en-US" dirty="0"/>
          </a:p>
        </p:txBody>
      </p:sp>
      <p:sp>
        <p:nvSpPr>
          <p:cNvPr id="3" name="Content Placeholder 2"/>
          <p:cNvSpPr>
            <a:spLocks noGrp="1"/>
          </p:cNvSpPr>
          <p:nvPr>
            <p:ph idx="1"/>
          </p:nvPr>
        </p:nvSpPr>
        <p:spPr>
          <a:xfrm>
            <a:off x="457200" y="1335778"/>
            <a:ext cx="8229600" cy="3762517"/>
          </a:xfrm>
        </p:spPr>
        <p:txBody>
          <a:bodyPr>
            <a:normAutofit/>
          </a:bodyPr>
          <a:lstStyle/>
          <a:p>
            <a:pPr marL="0" indent="0">
              <a:buNone/>
            </a:pPr>
            <a:r>
              <a:rPr lang="en-US" dirty="0"/>
              <a:t/>
            </a:r>
            <a:br>
              <a:rPr lang="en-US" dirty="0"/>
            </a:br>
            <a:r>
              <a:rPr lang="en-US" dirty="0" smtClean="0"/>
              <a:t> “ . . . the </a:t>
            </a:r>
            <a:r>
              <a:rPr lang="en-US" dirty="0"/>
              <a:t>sound file would become . . . a text for study, much like the visual document. The acoustic experience of listening to the poem would begin to compete with the visual experience of reading the </a:t>
            </a:r>
            <a:r>
              <a:rPr lang="en-US" dirty="0" smtClean="0"/>
              <a:t>poem.”</a:t>
            </a:r>
            <a:endParaRPr lang="en-US" dirty="0"/>
          </a:p>
        </p:txBody>
      </p:sp>
      <p:sp>
        <p:nvSpPr>
          <p:cNvPr id="4" name="Rectangle 3"/>
          <p:cNvSpPr/>
          <p:nvPr/>
        </p:nvSpPr>
        <p:spPr>
          <a:xfrm>
            <a:off x="457200" y="5631149"/>
            <a:ext cx="7939315" cy="646331"/>
          </a:xfrm>
          <a:prstGeom prst="rect">
            <a:avLst/>
          </a:prstGeom>
        </p:spPr>
        <p:txBody>
          <a:bodyPr wrap="square">
            <a:spAutoFit/>
          </a:bodyPr>
          <a:lstStyle/>
          <a:p>
            <a:r>
              <a:rPr lang="en-US" dirty="0"/>
              <a:t>Bernstein, Charles. </a:t>
            </a:r>
            <a:r>
              <a:rPr lang="en-US" i="1" dirty="0"/>
              <a:t>Attack of the Difficult Poems</a:t>
            </a:r>
            <a:r>
              <a:rPr lang="en-US" dirty="0"/>
              <a:t>: Essays and Inventions. University Of Chicago Press, </a:t>
            </a:r>
            <a:r>
              <a:rPr lang="en-US" dirty="0" smtClean="0"/>
              <a:t>2011, 114.</a:t>
            </a:r>
            <a:endParaRPr lang="en-US" dirty="0"/>
          </a:p>
        </p:txBody>
      </p:sp>
    </p:spTree>
    <p:extLst>
      <p:ext uri="{BB962C8B-B14F-4D97-AF65-F5344CB8AC3E}">
        <p14:creationId xmlns:p14="http://schemas.microsoft.com/office/powerpoint/2010/main" val="161694564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supposition</a:t>
            </a:r>
            <a:endParaRPr lang="en-US" dirty="0"/>
          </a:p>
        </p:txBody>
      </p:sp>
      <p:sp>
        <p:nvSpPr>
          <p:cNvPr id="3" name="Content Placeholder 2"/>
          <p:cNvSpPr>
            <a:spLocks noGrp="1"/>
          </p:cNvSpPr>
          <p:nvPr>
            <p:ph idx="1"/>
          </p:nvPr>
        </p:nvSpPr>
        <p:spPr/>
        <p:txBody>
          <a:bodyPr>
            <a:normAutofit lnSpcReduction="10000"/>
          </a:bodyPr>
          <a:lstStyle/>
          <a:p>
            <a:r>
              <a:rPr lang="en-US" dirty="0"/>
              <a:t>In Digital Humanities, text mining is a </a:t>
            </a:r>
            <a:r>
              <a:rPr lang="en-US" i="1" dirty="0" err="1"/>
              <a:t>logocentric</a:t>
            </a:r>
            <a:r>
              <a:rPr lang="en-US" i="1" dirty="0"/>
              <a:t> </a:t>
            </a:r>
            <a:r>
              <a:rPr lang="en-US" dirty="0"/>
              <a:t>practice. </a:t>
            </a:r>
            <a:endParaRPr lang="en-US" dirty="0" smtClean="0"/>
          </a:p>
          <a:p>
            <a:r>
              <a:rPr lang="en-US" dirty="0"/>
              <a:t>This practice of text mining presupposes a binary logic; there is meaning in the results or there is not. </a:t>
            </a:r>
            <a:endParaRPr lang="en-US" dirty="0" smtClean="0"/>
          </a:p>
          <a:p>
            <a:r>
              <a:rPr lang="en-US" dirty="0"/>
              <a:t>When engaged in this kind of text mining, we are </a:t>
            </a:r>
            <a:r>
              <a:rPr lang="en-US" dirty="0" err="1"/>
              <a:t>reinscribing</a:t>
            </a:r>
            <a:r>
              <a:rPr lang="en-US" dirty="0"/>
              <a:t> the simplest meaning of The Word. </a:t>
            </a:r>
            <a:endParaRPr lang="en-US" dirty="0" smtClean="0"/>
          </a:p>
          <a:p>
            <a:r>
              <a:rPr lang="en-US" dirty="0"/>
              <a:t>Sound, by comparison, is </a:t>
            </a:r>
            <a:r>
              <a:rPr lang="en-US" dirty="0" err="1"/>
              <a:t>aporetic</a:t>
            </a:r>
            <a:r>
              <a:rPr lang="en-US" dirty="0"/>
              <a:t>. </a:t>
            </a:r>
            <a:endParaRPr lang="en-US" dirty="0" smtClean="0"/>
          </a:p>
          <a:p>
            <a:endParaRPr lang="en-US" dirty="0"/>
          </a:p>
        </p:txBody>
      </p:sp>
    </p:spTree>
    <p:extLst>
      <p:ext uri="{BB962C8B-B14F-4D97-AF65-F5344CB8AC3E}">
        <p14:creationId xmlns:p14="http://schemas.microsoft.com/office/powerpoint/2010/main" val="159487199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92778"/>
            <a:ext cx="8229600" cy="1143000"/>
          </a:xfrm>
        </p:spPr>
        <p:txBody>
          <a:bodyPr/>
          <a:lstStyle/>
          <a:p>
            <a:r>
              <a:rPr lang="en-US" dirty="0" smtClean="0"/>
              <a:t>Driving research questions: </a:t>
            </a:r>
            <a:endParaRPr lang="en-US" dirty="0"/>
          </a:p>
        </p:txBody>
      </p:sp>
      <p:sp>
        <p:nvSpPr>
          <p:cNvPr id="3" name="Content Placeholder 2"/>
          <p:cNvSpPr>
            <a:spLocks noGrp="1"/>
          </p:cNvSpPr>
          <p:nvPr>
            <p:ph idx="1"/>
          </p:nvPr>
        </p:nvSpPr>
        <p:spPr>
          <a:xfrm>
            <a:off x="395836" y="1199599"/>
            <a:ext cx="8229600" cy="4674905"/>
          </a:xfrm>
        </p:spPr>
        <p:txBody>
          <a:bodyPr>
            <a:normAutofit fontScale="92500" lnSpcReduction="10000"/>
          </a:bodyPr>
          <a:lstStyle/>
          <a:p>
            <a:r>
              <a:rPr lang="en-US" dirty="0"/>
              <a:t>What does it mean to study culture through sound recordings? </a:t>
            </a:r>
            <a:r>
              <a:rPr lang="en-US" dirty="0" smtClean="0"/>
              <a:t>Is it fundamentally different than studying culture through text? What do we learn from that difference?</a:t>
            </a:r>
            <a:endParaRPr lang="en-US" dirty="0"/>
          </a:p>
          <a:p>
            <a:r>
              <a:rPr lang="en-US" dirty="0" smtClean="0"/>
              <a:t>How do we articulate</a:t>
            </a:r>
            <a:r>
              <a:rPr lang="en-US" i="1" dirty="0" smtClean="0"/>
              <a:t> </a:t>
            </a:r>
            <a:r>
              <a:rPr lang="en-US" dirty="0" smtClean="0"/>
              <a:t>“the acoustic experience” in the context of (digital) audio? To ourselves? </a:t>
            </a:r>
            <a:r>
              <a:rPr lang="en-US" dirty="0"/>
              <a:t>To our students and colleagues</a:t>
            </a:r>
            <a:r>
              <a:rPr lang="en-US" dirty="0" smtClean="0"/>
              <a:t>? To our machines? </a:t>
            </a:r>
          </a:p>
          <a:p>
            <a:r>
              <a:rPr lang="en-US" dirty="0" smtClean="0"/>
              <a:t>What impact does the digital experience of such acoustics have on how we access and understand our cultural heritage?  </a:t>
            </a:r>
            <a:endParaRPr lang="en-US" dirty="0"/>
          </a:p>
        </p:txBody>
      </p:sp>
    </p:spTree>
    <p:extLst>
      <p:ext uri="{BB962C8B-B14F-4D97-AF65-F5344CB8AC3E}">
        <p14:creationId xmlns:p14="http://schemas.microsoft.com/office/powerpoint/2010/main" val="22373456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53450"/>
            <a:ext cx="8229600" cy="1143000"/>
          </a:xfrm>
        </p:spPr>
        <p:txBody>
          <a:bodyPr/>
          <a:lstStyle/>
          <a:p>
            <a:r>
              <a:rPr lang="en-US" dirty="0" smtClean="0"/>
              <a:t>Two parts</a:t>
            </a:r>
            <a:endParaRPr lang="en-US" dirty="0"/>
          </a:p>
        </p:txBody>
      </p:sp>
      <p:sp>
        <p:nvSpPr>
          <p:cNvPr id="3" name="Content Placeholder 2"/>
          <p:cNvSpPr>
            <a:spLocks noGrp="1"/>
          </p:cNvSpPr>
          <p:nvPr>
            <p:ph idx="1"/>
          </p:nvPr>
        </p:nvSpPr>
        <p:spPr>
          <a:xfrm>
            <a:off x="307275" y="1696450"/>
            <a:ext cx="8676032" cy="3540594"/>
          </a:xfrm>
        </p:spPr>
        <p:txBody>
          <a:bodyPr>
            <a:normAutofit/>
          </a:bodyPr>
          <a:lstStyle/>
          <a:p>
            <a:pPr marL="514350" indent="-514350">
              <a:buFont typeface="+mj-lt"/>
              <a:buAutoNum type="arabicPeriod"/>
            </a:pPr>
            <a:r>
              <a:rPr lang="en-US" dirty="0" smtClean="0"/>
              <a:t>Introducing </a:t>
            </a:r>
            <a:r>
              <a:rPr lang="en-US" i="1" dirty="0" smtClean="0"/>
              <a:t>High Performance Sound Technologies for Access and Scholarship </a:t>
            </a:r>
            <a:r>
              <a:rPr lang="en-US" dirty="0" smtClean="0"/>
              <a:t>(</a:t>
            </a:r>
            <a:r>
              <a:rPr lang="en-US" dirty="0" err="1" smtClean="0"/>
              <a:t>HiPSTAS</a:t>
            </a:r>
            <a:r>
              <a:rPr lang="en-US" dirty="0" smtClean="0"/>
              <a:t>)</a:t>
            </a:r>
          </a:p>
          <a:p>
            <a:pPr marL="514350" indent="-514350">
              <a:buFont typeface="+mj-lt"/>
              <a:buAutoNum type="arabicPeriod"/>
            </a:pPr>
            <a:r>
              <a:rPr lang="en-US" dirty="0"/>
              <a:t>Case </a:t>
            </a:r>
            <a:r>
              <a:rPr lang="en-US" dirty="0" smtClean="0"/>
              <a:t>Study: Applause in </a:t>
            </a:r>
            <a:r>
              <a:rPr lang="en-US" dirty="0" err="1" smtClean="0"/>
              <a:t>PennSound</a:t>
            </a:r>
            <a:endParaRPr lang="en-US" dirty="0" smtClean="0"/>
          </a:p>
        </p:txBody>
      </p:sp>
    </p:spTree>
    <p:extLst>
      <p:ext uri="{BB962C8B-B14F-4D97-AF65-F5344CB8AC3E}">
        <p14:creationId xmlns:p14="http://schemas.microsoft.com/office/powerpoint/2010/main" val="29643518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creen Shot 2013-02-03 at 2.26.19 PM.png"/>
          <p:cNvPicPr>
            <a:picLocks noChangeAspect="1"/>
          </p:cNvPicPr>
          <p:nvPr/>
        </p:nvPicPr>
        <p:blipFill rotWithShape="1">
          <a:blip r:embed="rId2">
            <a:extLst>
              <a:ext uri="{28A0092B-C50C-407E-A947-70E740481C1C}">
                <a14:useLocalDpi xmlns:a14="http://schemas.microsoft.com/office/drawing/2010/main" val="0"/>
              </a:ext>
            </a:extLst>
          </a:blip>
          <a:srcRect l="1389" t="22380" r="10317" b="-2222"/>
          <a:stretch/>
        </p:blipFill>
        <p:spPr>
          <a:xfrm>
            <a:off x="457200" y="816427"/>
            <a:ext cx="8073571" cy="4562929"/>
          </a:xfrm>
          <a:prstGeom prst="rect">
            <a:avLst/>
          </a:prstGeom>
          <a:ln>
            <a:solidFill>
              <a:schemeClr val="tx1">
                <a:lumMod val="50000"/>
                <a:lumOff val="50000"/>
              </a:schemeClr>
            </a:solidFill>
          </a:ln>
          <a:effectLst>
            <a:outerShdw blurRad="50800" dist="38100" dir="2700000" algn="tl" rotWithShape="0">
              <a:srgbClr val="000000">
                <a:alpha val="43000"/>
              </a:srgbClr>
            </a:outerShdw>
          </a:effectLst>
        </p:spPr>
      </p:pic>
      <p:sp>
        <p:nvSpPr>
          <p:cNvPr id="5" name="TextBox 4"/>
          <p:cNvSpPr txBox="1"/>
          <p:nvPr/>
        </p:nvSpPr>
        <p:spPr>
          <a:xfrm>
            <a:off x="2311671" y="5575143"/>
            <a:ext cx="4615566" cy="646331"/>
          </a:xfrm>
          <a:prstGeom prst="rect">
            <a:avLst/>
          </a:prstGeom>
          <a:noFill/>
        </p:spPr>
        <p:txBody>
          <a:bodyPr wrap="none" rtlCol="0">
            <a:spAutoFit/>
          </a:bodyPr>
          <a:lstStyle/>
          <a:p>
            <a:pPr algn="ctr"/>
            <a:r>
              <a:rPr lang="en-US" sz="3600" dirty="0"/>
              <a:t>http:/</a:t>
            </a:r>
            <a:r>
              <a:rPr lang="en-US" sz="3600" dirty="0" smtClean="0"/>
              <a:t>/</a:t>
            </a:r>
            <a:r>
              <a:rPr lang="en-US" sz="3600" dirty="0" err="1" smtClean="0"/>
              <a:t>www.hipstas.org</a:t>
            </a:r>
            <a:endParaRPr lang="en-US" sz="3600" dirty="0"/>
          </a:p>
        </p:txBody>
      </p:sp>
      <p:pic>
        <p:nvPicPr>
          <p:cNvPr id="6" name="Picture 5" descr="logo.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6029" y="6119199"/>
            <a:ext cx="1930400" cy="640830"/>
          </a:xfrm>
          <a:prstGeom prst="rect">
            <a:avLst/>
          </a:prstGeom>
        </p:spPr>
      </p:pic>
      <p:pic>
        <p:nvPicPr>
          <p:cNvPr id="7" name="Picture 6" descr="neh_logo_horizontal_rgb.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14553" y="6221474"/>
            <a:ext cx="2587171" cy="636526"/>
          </a:xfrm>
          <a:prstGeom prst="rect">
            <a:avLst/>
          </a:prstGeom>
        </p:spPr>
      </p:pic>
    </p:spTree>
    <p:extLst>
      <p:ext uri="{BB962C8B-B14F-4D97-AF65-F5344CB8AC3E}">
        <p14:creationId xmlns:p14="http://schemas.microsoft.com/office/powerpoint/2010/main" val="395853965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18719</TotalTime>
  <Words>2015</Words>
  <Application>Microsoft Office PowerPoint</Application>
  <PresentationFormat>On-screen Show (4:3)</PresentationFormat>
  <Paragraphs>180</Paragraphs>
  <Slides>44</Slides>
  <Notes>9</Notes>
  <HiddenSlides>2</HiddenSlides>
  <MMClips>2</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44</vt:i4>
      </vt:variant>
    </vt:vector>
  </HeadingPairs>
  <TitlesOfParts>
    <vt:vector size="47" baseType="lpstr">
      <vt:lpstr>Arial</vt:lpstr>
      <vt:lpstr>Calibri</vt:lpstr>
      <vt:lpstr>Office Theme</vt:lpstr>
      <vt:lpstr>PowerPoint Presentation</vt:lpstr>
      <vt:lpstr>PowerPoint Presentation</vt:lpstr>
      <vt:lpstr>Measured Applause: Toward a Cultural Analysis of Audio Collections </vt:lpstr>
      <vt:lpstr>Overall questions</vt:lpstr>
      <vt:lpstr>So, what if?</vt:lpstr>
      <vt:lpstr>A supposition</vt:lpstr>
      <vt:lpstr>Driving research questions: </vt:lpstr>
      <vt:lpstr>Two parts</vt:lpstr>
      <vt:lpstr>PowerPoint Presentation</vt:lpstr>
      <vt:lpstr>HiPSTAS team</vt:lpstr>
      <vt:lpstr>HiPSTAS Institute, 2013-2014</vt:lpstr>
      <vt:lpstr>Participating collections</vt:lpstr>
      <vt:lpstr>Other Collections of interest to HiPSTAS Participants</vt:lpstr>
      <vt:lpstr>HiPSTAS: primary goals </vt:lpstr>
      <vt:lpstr>1st: What do humanists talk about when we talk about sound?</vt:lpstr>
      <vt:lpstr>What do features do we talk about when we talk about audio?</vt:lpstr>
      <vt:lpstr>PowerPoint Presentation</vt:lpstr>
      <vt:lpstr>Why FB? Why not FFT? </vt:lpstr>
      <vt:lpstr>ARLO: choosing parameters</vt:lpstr>
      <vt:lpstr>PowerPoint Presentation</vt:lpstr>
      <vt:lpstr>PowerPoint Presentation</vt:lpstr>
      <vt:lpstr>PowerPoint Presentation</vt:lpstr>
      <vt:lpstr>ARLO: pick features, label examples</vt:lpstr>
      <vt:lpstr>PowerPoint Presentation</vt:lpstr>
      <vt:lpstr>Bhanu Kapil, University of Hawaii, Manoa, 2001 </vt:lpstr>
      <vt:lpstr>PowerPoint Presentation</vt:lpstr>
      <vt:lpstr>ARLO: dividing corpus into frames</vt:lpstr>
      <vt:lpstr>ARLO: creating the model</vt:lpstr>
      <vt:lpstr>Run the model: classify</vt:lpstr>
      <vt:lpstr>ARLO instance-based learning (IBL) classification algorithm</vt:lpstr>
      <vt:lpstr>Running the model</vt:lpstr>
      <vt:lpstr>PowerPoint Presentation</vt:lpstr>
      <vt:lpstr>Validate, re-run the model: reclassify</vt:lpstr>
      <vt:lpstr>PowerPoint Presentation</vt:lpstr>
      <vt:lpstr>Applause in PennSou: sinnd</vt:lpstr>
      <vt:lpstr>Smooth the results—7 seconds</vt:lpstr>
      <vt:lpstr>PowerPoint Presentation</vt:lpstr>
      <vt:lpstr>Publish</vt:lpstr>
      <vt:lpstr>PowerPoint Presentation</vt:lpstr>
      <vt:lpstr>Method</vt:lpstr>
      <vt:lpstr>Smoothing and Cutoff(s)</vt:lpstr>
      <vt:lpstr>ARLO Performance</vt:lpstr>
      <vt:lpstr>PowerPoint Presentation</vt:lpstr>
      <vt:lpstr> So, we can do it, but why?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HiPSTAS (High Performance Sound Technologies for Access and Scholarship) </dc:title>
  <dc:creator>Tanya Clement</dc:creator>
  <cp:lastModifiedBy>Stephen McLaughlin</cp:lastModifiedBy>
  <cp:revision>317</cp:revision>
  <dcterms:created xsi:type="dcterms:W3CDTF">2014-11-06T17:16:29Z</dcterms:created>
  <dcterms:modified xsi:type="dcterms:W3CDTF">2018-01-30T08:18:42Z</dcterms:modified>
</cp:coreProperties>
</file>

<file path=docProps/thumbnail.jpeg>
</file>